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5447" r:id="rId4"/>
  </p:sldMasterIdLst>
  <p:notesMasterIdLst>
    <p:notesMasterId r:id="rId46"/>
  </p:notesMasterIdLst>
  <p:handoutMasterIdLst>
    <p:handoutMasterId r:id="rId47"/>
  </p:handoutMasterIdLst>
  <p:sldIdLst>
    <p:sldId id="1585" r:id="rId5"/>
    <p:sldId id="1690" r:id="rId6"/>
    <p:sldId id="2147479609" r:id="rId7"/>
    <p:sldId id="2147479603" r:id="rId8"/>
    <p:sldId id="1622" r:id="rId9"/>
    <p:sldId id="2147479593" r:id="rId10"/>
    <p:sldId id="1565" r:id="rId11"/>
    <p:sldId id="1564" r:id="rId12"/>
    <p:sldId id="1593" r:id="rId13"/>
    <p:sldId id="1594" r:id="rId14"/>
    <p:sldId id="2147479611" r:id="rId15"/>
    <p:sldId id="1689" r:id="rId16"/>
    <p:sldId id="2147479605" r:id="rId17"/>
    <p:sldId id="261" r:id="rId18"/>
    <p:sldId id="1614" r:id="rId19"/>
    <p:sldId id="1582" r:id="rId20"/>
    <p:sldId id="1572" r:id="rId21"/>
    <p:sldId id="1621" r:id="rId22"/>
    <p:sldId id="2147479592" r:id="rId23"/>
    <p:sldId id="2147479606" r:id="rId24"/>
    <p:sldId id="1597" r:id="rId25"/>
    <p:sldId id="1599" r:id="rId26"/>
    <p:sldId id="1617" r:id="rId27"/>
    <p:sldId id="1618" r:id="rId28"/>
    <p:sldId id="1619" r:id="rId29"/>
    <p:sldId id="1615" r:id="rId30"/>
    <p:sldId id="1590" r:id="rId31"/>
    <p:sldId id="1691" r:id="rId32"/>
    <p:sldId id="2147479610" r:id="rId33"/>
    <p:sldId id="1620" r:id="rId34"/>
    <p:sldId id="1616" r:id="rId35"/>
    <p:sldId id="2147479607" r:id="rId36"/>
    <p:sldId id="1692" r:id="rId37"/>
    <p:sldId id="2147479608" r:id="rId38"/>
    <p:sldId id="1600" r:id="rId39"/>
    <p:sldId id="1601" r:id="rId40"/>
    <p:sldId id="1602" r:id="rId41"/>
    <p:sldId id="1693" r:id="rId42"/>
    <p:sldId id="1598" r:id="rId43"/>
    <p:sldId id="1681" r:id="rId44"/>
    <p:sldId id="2147479595" r:id="rId45"/>
  </p:sldIdLst>
  <p:sldSz cx="12192000" cy="6858000"/>
  <p:notesSz cx="6858000" cy="9144000"/>
  <p:embeddedFontLst>
    <p:embeddedFont>
      <p:font typeface="Segoe Sans Text" pitchFamily="2" charset="0"/>
      <p:regular r:id="rId48"/>
      <p:bold r:id="rId49"/>
    </p:embeddedFont>
    <p:embeddedFont>
      <p:font typeface="Segoe UI" panose="020B0502040204020203" pitchFamily="34" charset="0"/>
      <p:regular r:id="rId50"/>
      <p:bold r:id="rId51"/>
      <p:italic r:id="rId52"/>
      <p:boldItalic r:id="rId53"/>
    </p:embeddedFont>
    <p:embeddedFont>
      <p:font typeface="Segoe UI Light" panose="020B0502040204020203" pitchFamily="34" charset="0"/>
      <p:regular r:id="rId54"/>
      <p:italic r:id="rId55"/>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Section" id="{143DCB2C-9186-4815-8809-7F18CE0AB9A1}">
          <p14:sldIdLst/>
        </p14:section>
        <p14:section name="Introduction" id="{F897852C-99B0-4BD8-9070-0B39F14718B4}">
          <p14:sldIdLst>
            <p14:sldId id="1585"/>
            <p14:sldId id="1690"/>
          </p14:sldIdLst>
        </p14:section>
        <p14:section name="Summary section" id="{6BEBC51B-B88B-4AE4-8478-0F95EE84F165}">
          <p14:sldIdLst>
            <p14:sldId id="2147479609"/>
          </p14:sldIdLst>
        </p14:section>
        <p14:section name="Learning objective 1: Datacenter firewall overview" id="{BE9B03C9-78FD-4BBE-8B66-B87FCBBD6F19}">
          <p14:sldIdLst>
            <p14:sldId id="2147479603"/>
            <p14:sldId id="1622"/>
            <p14:sldId id="2147479593"/>
            <p14:sldId id="1565"/>
            <p14:sldId id="1564"/>
            <p14:sldId id="1593"/>
            <p14:sldId id="1594"/>
            <p14:sldId id="2147479611"/>
            <p14:sldId id="1689"/>
          </p14:sldIdLst>
        </p14:section>
        <p14:section name="Learning objective 2: Datacenter firewall architecture" id="{F45E9426-DEBC-4841-BA04-7CA960C2365C}">
          <p14:sldIdLst>
            <p14:sldId id="2147479605"/>
            <p14:sldId id="261"/>
            <p14:sldId id="1614"/>
            <p14:sldId id="1582"/>
            <p14:sldId id="1572"/>
            <p14:sldId id="1621"/>
            <p14:sldId id="2147479592"/>
          </p14:sldIdLst>
        </p14:section>
        <p14:section name="Learning objective 3: Network Security Groups" id="{6B10F731-9385-488C-8F32-680504A2FFD7}">
          <p14:sldIdLst>
            <p14:sldId id="2147479606"/>
            <p14:sldId id="1597"/>
            <p14:sldId id="1599"/>
            <p14:sldId id="1617"/>
            <p14:sldId id="1618"/>
            <p14:sldId id="1619"/>
            <p14:sldId id="1615"/>
            <p14:sldId id="1590"/>
            <p14:sldId id="1691"/>
          </p14:sldIdLst>
        </p14:section>
        <p14:section name="Learning objective 4: Security tags" id="{42330B65-946F-4622-8D21-C657A18278D9}">
          <p14:sldIdLst>
            <p14:sldId id="2147479610"/>
            <p14:sldId id="1620"/>
            <p14:sldId id="1616"/>
            <p14:sldId id="2147479607"/>
            <p14:sldId id="1692"/>
          </p14:sldIdLst>
        </p14:section>
        <p14:section name="Learning objective 5: Trace logging" id="{64A3DBFF-46D9-4282-9408-DEC9CBEE656D}">
          <p14:sldIdLst>
            <p14:sldId id="2147479608"/>
            <p14:sldId id="1600"/>
            <p14:sldId id="1601"/>
            <p14:sldId id="1602"/>
            <p14:sldId id="1693"/>
          </p14:sldIdLst>
        </p14:section>
        <p14:section name="Appendix" id="{A4EEA6A3-99CB-4011-ADC5-02D0E87353B3}">
          <p14:sldIdLst>
            <p14:sldId id="1598"/>
            <p14:sldId id="1681"/>
            <p14:sldId id="214747959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AFA61D8-796F-555E-A395-B33F90AAF99E}" name="Monica Lueder" initials="ML" userId="S::monical@microsoft.com::75969e72-ba9c-4e32-a4ac-c8f3aeff9ba2"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364C"/>
    <a:srgbClr val="C03BC4"/>
    <a:srgbClr val="E8E6DF"/>
    <a:srgbClr val="F4F3F5"/>
    <a:srgbClr val="0078D4"/>
    <a:srgbClr val="F0F0F0"/>
    <a:srgbClr val="8C8279"/>
    <a:srgbClr val="FFB900"/>
    <a:srgbClr val="091F2C"/>
    <a:srgbClr val="2A44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E3E14F-E0D8-10AC-D68D-0D3DDD623990}" v="23" dt="2024-05-01T08:07:20.1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164" autoAdjust="0"/>
    <p:restoredTop sz="95216" autoAdjust="0"/>
  </p:normalViewPr>
  <p:slideViewPr>
    <p:cSldViewPr snapToGrid="0">
      <p:cViewPr varScale="1">
        <p:scale>
          <a:sx n="71" d="100"/>
          <a:sy n="71" d="100"/>
        </p:scale>
        <p:origin x="27" y="270"/>
      </p:cViewPr>
      <p:guideLst/>
    </p:cSldViewPr>
  </p:slideViewPr>
  <p:outlineViewPr>
    <p:cViewPr>
      <p:scale>
        <a:sx n="33" d="100"/>
        <a:sy n="33" d="100"/>
      </p:scale>
      <p:origin x="0" y="-2524"/>
    </p:cViewPr>
  </p:outlineViewPr>
  <p:notesTextViewPr>
    <p:cViewPr>
      <p:scale>
        <a:sx n="3" d="2"/>
        <a:sy n="3" d="2"/>
      </p:scale>
      <p:origin x="0" y="0"/>
    </p:cViewPr>
  </p:notesTextViewPr>
  <p:sorterViewPr>
    <p:cViewPr>
      <p:scale>
        <a:sx n="100" d="100"/>
        <a:sy n="100" d="100"/>
      </p:scale>
      <p:origin x="0" y="-9284"/>
    </p:cViewPr>
  </p:sorterViewPr>
  <p:notesViewPr>
    <p:cSldViewPr snapToGrid="0" showGuides="1">
      <p:cViewPr varScale="1">
        <p:scale>
          <a:sx n="66" d="100"/>
          <a:sy n="66" d="100"/>
        </p:scale>
        <p:origin x="2853" y="6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font" Target="fonts/font3.fntdata"/><Relationship Id="rId55" Type="http://schemas.openxmlformats.org/officeDocument/2006/relationships/font" Target="fonts/font8.fntdata"/><Relationship Id="rId63"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6.fntdata"/><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1.fntdata"/><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font" Target="fonts/font4.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7.fntdata"/><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2.fntdata"/><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5.fntdata"/><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ka Dhiman (AQUENT LLC)" userId="S::v-manidhiman@microsoft.com::748be0d8-799b-4751-9054-0e6d367ad438" providerId="AD" clId="Web-{82E3E14F-E0D8-10AC-D68D-0D3DDD623990}"/>
    <pc:docChg chg="modSld">
      <pc:chgData name="Manika Dhiman (AQUENT LLC)" userId="S::v-manidhiman@microsoft.com::748be0d8-799b-4751-9054-0e6d367ad438" providerId="AD" clId="Web-{82E3E14F-E0D8-10AC-D68D-0D3DDD623990}" dt="2024-05-01T08:07:20.181" v="26"/>
      <pc:docMkLst>
        <pc:docMk/>
      </pc:docMkLst>
      <pc:sldChg chg="addSp delSp modSp mod modClrScheme chgLayout">
        <pc:chgData name="Manika Dhiman (AQUENT LLC)" userId="S::v-manidhiman@microsoft.com::748be0d8-799b-4751-9054-0e6d367ad438" providerId="AD" clId="Web-{82E3E14F-E0D8-10AC-D68D-0D3DDD623990}" dt="2024-05-01T08:07:20.181" v="26"/>
        <pc:sldMkLst>
          <pc:docMk/>
          <pc:sldMk cId="1652428007" sldId="261"/>
        </pc:sldMkLst>
        <pc:spChg chg="mod">
          <ac:chgData name="Manika Dhiman (AQUENT LLC)" userId="S::v-manidhiman@microsoft.com::748be0d8-799b-4751-9054-0e6d367ad438" providerId="AD" clId="Web-{82E3E14F-E0D8-10AC-D68D-0D3DDD623990}" dt="2024-05-01T08:07:20.181" v="26"/>
          <ac:spMkLst>
            <pc:docMk/>
            <pc:sldMk cId="1652428007" sldId="261"/>
            <ac:spMk id="2" creationId="{00000000-0000-0000-0000-000000000000}"/>
          </ac:spMkLst>
        </pc:spChg>
        <pc:spChg chg="mod">
          <ac:chgData name="Manika Dhiman (AQUENT LLC)" userId="S::v-manidhiman@microsoft.com::748be0d8-799b-4751-9054-0e6d367ad438" providerId="AD" clId="Web-{82E3E14F-E0D8-10AC-D68D-0D3DDD623990}" dt="2024-05-01T08:07:20.181" v="26"/>
          <ac:spMkLst>
            <pc:docMk/>
            <pc:sldMk cId="1652428007" sldId="261"/>
            <ac:spMk id="3" creationId="{00000000-0000-0000-0000-000000000000}"/>
          </ac:spMkLst>
        </pc:spChg>
        <pc:spChg chg="del">
          <ac:chgData name="Manika Dhiman (AQUENT LLC)" userId="S::v-manidhiman@microsoft.com::748be0d8-799b-4751-9054-0e6d367ad438" providerId="AD" clId="Web-{82E3E14F-E0D8-10AC-D68D-0D3DDD623990}" dt="2024-05-01T08:05:53.175" v="17"/>
          <ac:spMkLst>
            <pc:docMk/>
            <pc:sldMk cId="1652428007" sldId="261"/>
            <ac:spMk id="13" creationId="{7323B0E4-7E61-29D2-D59D-2CAB1F0B54FE}"/>
          </ac:spMkLst>
        </pc:spChg>
        <pc:spChg chg="del">
          <ac:chgData name="Manika Dhiman (AQUENT LLC)" userId="S::v-manidhiman@microsoft.com::748be0d8-799b-4751-9054-0e6d367ad438" providerId="AD" clId="Web-{82E3E14F-E0D8-10AC-D68D-0D3DDD623990}" dt="2024-05-01T08:05:53.175" v="16"/>
          <ac:spMkLst>
            <pc:docMk/>
            <pc:sldMk cId="1652428007" sldId="261"/>
            <ac:spMk id="14" creationId="{96F37458-AAC6-7764-1194-27DCA876216D}"/>
          </ac:spMkLst>
        </pc:spChg>
        <pc:spChg chg="del">
          <ac:chgData name="Manika Dhiman (AQUENT LLC)" userId="S::v-manidhiman@microsoft.com::748be0d8-799b-4751-9054-0e6d367ad438" providerId="AD" clId="Web-{82E3E14F-E0D8-10AC-D68D-0D3DDD623990}" dt="2024-05-01T08:05:53.175" v="15"/>
          <ac:spMkLst>
            <pc:docMk/>
            <pc:sldMk cId="1652428007" sldId="261"/>
            <ac:spMk id="15" creationId="{7771060E-23A1-370C-8E0F-849EEF518947}"/>
          </ac:spMkLst>
        </pc:spChg>
        <pc:spChg chg="del">
          <ac:chgData name="Manika Dhiman (AQUENT LLC)" userId="S::v-manidhiman@microsoft.com::748be0d8-799b-4751-9054-0e6d367ad438" providerId="AD" clId="Web-{82E3E14F-E0D8-10AC-D68D-0D3DDD623990}" dt="2024-05-01T08:05:53.175" v="14"/>
          <ac:spMkLst>
            <pc:docMk/>
            <pc:sldMk cId="1652428007" sldId="261"/>
            <ac:spMk id="16" creationId="{D1D8389E-1A1B-0FC6-C6C5-DF4983F47F01}"/>
          </ac:spMkLst>
        </pc:spChg>
        <pc:spChg chg="del">
          <ac:chgData name="Manika Dhiman (AQUENT LLC)" userId="S::v-manidhiman@microsoft.com::748be0d8-799b-4751-9054-0e6d367ad438" providerId="AD" clId="Web-{82E3E14F-E0D8-10AC-D68D-0D3DDD623990}" dt="2024-05-01T08:05:53.175" v="13"/>
          <ac:spMkLst>
            <pc:docMk/>
            <pc:sldMk cId="1652428007" sldId="261"/>
            <ac:spMk id="17" creationId="{201D559F-C0FB-2CEF-6F99-0DBE8B312633}"/>
          </ac:spMkLst>
        </pc:spChg>
        <pc:spChg chg="del">
          <ac:chgData name="Manika Dhiman (AQUENT LLC)" userId="S::v-manidhiman@microsoft.com::748be0d8-799b-4751-9054-0e6d367ad438" providerId="AD" clId="Web-{82E3E14F-E0D8-10AC-D68D-0D3DDD623990}" dt="2024-05-01T08:05:53.175" v="12"/>
          <ac:spMkLst>
            <pc:docMk/>
            <pc:sldMk cId="1652428007" sldId="261"/>
            <ac:spMk id="18" creationId="{CEE030EA-93B2-60D4-84C4-B4369E63B5D2}"/>
          </ac:spMkLst>
        </pc:spChg>
        <pc:spChg chg="del">
          <ac:chgData name="Manika Dhiman (AQUENT LLC)" userId="S::v-manidhiman@microsoft.com::748be0d8-799b-4751-9054-0e6d367ad438" providerId="AD" clId="Web-{82E3E14F-E0D8-10AC-D68D-0D3DDD623990}" dt="2024-05-01T08:05:53.175" v="11"/>
          <ac:spMkLst>
            <pc:docMk/>
            <pc:sldMk cId="1652428007" sldId="261"/>
            <ac:spMk id="29" creationId="{CEAD6330-A6D5-FF39-991D-05967983B2AB}"/>
          </ac:spMkLst>
        </pc:spChg>
        <pc:spChg chg="del">
          <ac:chgData name="Manika Dhiman (AQUENT LLC)" userId="S::v-manidhiman@microsoft.com::748be0d8-799b-4751-9054-0e6d367ad438" providerId="AD" clId="Web-{82E3E14F-E0D8-10AC-D68D-0D3DDD623990}" dt="2024-05-01T08:05:53.175" v="10"/>
          <ac:spMkLst>
            <pc:docMk/>
            <pc:sldMk cId="1652428007" sldId="261"/>
            <ac:spMk id="30" creationId="{D0AB387B-2A01-7BAC-127D-54F604F9A197}"/>
          </ac:spMkLst>
        </pc:spChg>
        <pc:spChg chg="del">
          <ac:chgData name="Manika Dhiman (AQUENT LLC)" userId="S::v-manidhiman@microsoft.com::748be0d8-799b-4751-9054-0e6d367ad438" providerId="AD" clId="Web-{82E3E14F-E0D8-10AC-D68D-0D3DDD623990}" dt="2024-05-01T08:05:53.175" v="9"/>
          <ac:spMkLst>
            <pc:docMk/>
            <pc:sldMk cId="1652428007" sldId="261"/>
            <ac:spMk id="38" creationId="{8BD929F9-844A-B32F-A579-9D9E23761567}"/>
          </ac:spMkLst>
        </pc:spChg>
        <pc:spChg chg="del">
          <ac:chgData name="Manika Dhiman (AQUENT LLC)" userId="S::v-manidhiman@microsoft.com::748be0d8-799b-4751-9054-0e6d367ad438" providerId="AD" clId="Web-{82E3E14F-E0D8-10AC-D68D-0D3DDD623990}" dt="2024-05-01T08:05:53.175" v="8"/>
          <ac:spMkLst>
            <pc:docMk/>
            <pc:sldMk cId="1652428007" sldId="261"/>
            <ac:spMk id="39" creationId="{3C86239E-1666-C8D6-EE92-9257FC9A8400}"/>
          </ac:spMkLst>
        </pc:spChg>
        <pc:spChg chg="del">
          <ac:chgData name="Manika Dhiman (AQUENT LLC)" userId="S::v-manidhiman@microsoft.com::748be0d8-799b-4751-9054-0e6d367ad438" providerId="AD" clId="Web-{82E3E14F-E0D8-10AC-D68D-0D3DDD623990}" dt="2024-05-01T08:05:53.175" v="7"/>
          <ac:spMkLst>
            <pc:docMk/>
            <pc:sldMk cId="1652428007" sldId="261"/>
            <ac:spMk id="40" creationId="{F1A5E273-27A9-414D-F586-25A8592A867F}"/>
          </ac:spMkLst>
        </pc:spChg>
        <pc:spChg chg="del">
          <ac:chgData name="Manika Dhiman (AQUENT LLC)" userId="S::v-manidhiman@microsoft.com::748be0d8-799b-4751-9054-0e6d367ad438" providerId="AD" clId="Web-{82E3E14F-E0D8-10AC-D68D-0D3DDD623990}" dt="2024-05-01T08:05:53.175" v="5"/>
          <ac:spMkLst>
            <pc:docMk/>
            <pc:sldMk cId="1652428007" sldId="261"/>
            <ac:spMk id="42" creationId="{CAC93D8B-828B-E590-7236-FCBA5FAE737D}"/>
          </ac:spMkLst>
        </pc:spChg>
        <pc:spChg chg="del">
          <ac:chgData name="Manika Dhiman (AQUENT LLC)" userId="S::v-manidhiman@microsoft.com::748be0d8-799b-4751-9054-0e6d367ad438" providerId="AD" clId="Web-{82E3E14F-E0D8-10AC-D68D-0D3DDD623990}" dt="2024-05-01T08:05:53.175" v="4"/>
          <ac:spMkLst>
            <pc:docMk/>
            <pc:sldMk cId="1652428007" sldId="261"/>
            <ac:spMk id="43" creationId="{DB83E61D-2F57-AB4A-86A4-137007DF7A33}"/>
          </ac:spMkLst>
        </pc:spChg>
        <pc:spChg chg="del">
          <ac:chgData name="Manika Dhiman (AQUENT LLC)" userId="S::v-manidhiman@microsoft.com::748be0d8-799b-4751-9054-0e6d367ad438" providerId="AD" clId="Web-{82E3E14F-E0D8-10AC-D68D-0D3DDD623990}" dt="2024-05-01T08:05:53.175" v="3"/>
          <ac:spMkLst>
            <pc:docMk/>
            <pc:sldMk cId="1652428007" sldId="261"/>
            <ac:spMk id="44" creationId="{45483121-6897-2E74-24F1-82516000A020}"/>
          </ac:spMkLst>
        </pc:spChg>
        <pc:spChg chg="del">
          <ac:chgData name="Manika Dhiman (AQUENT LLC)" userId="S::v-manidhiman@microsoft.com::748be0d8-799b-4751-9054-0e6d367ad438" providerId="AD" clId="Web-{82E3E14F-E0D8-10AC-D68D-0D3DDD623990}" dt="2024-05-01T08:05:53.175" v="2"/>
          <ac:spMkLst>
            <pc:docMk/>
            <pc:sldMk cId="1652428007" sldId="261"/>
            <ac:spMk id="45" creationId="{EDC27A85-6240-5B4C-61CB-44D7008272F1}"/>
          </ac:spMkLst>
        </pc:spChg>
        <pc:spChg chg="del">
          <ac:chgData name="Manika Dhiman (AQUENT LLC)" userId="S::v-manidhiman@microsoft.com::748be0d8-799b-4751-9054-0e6d367ad438" providerId="AD" clId="Web-{82E3E14F-E0D8-10AC-D68D-0D3DDD623990}" dt="2024-05-01T08:05:53.175" v="1"/>
          <ac:spMkLst>
            <pc:docMk/>
            <pc:sldMk cId="1652428007" sldId="261"/>
            <ac:spMk id="46" creationId="{19B3F898-247D-D6EC-B40E-B50D82152742}"/>
          </ac:spMkLst>
        </pc:spChg>
        <pc:spChg chg="del">
          <ac:chgData name="Manika Dhiman (AQUENT LLC)" userId="S::v-manidhiman@microsoft.com::748be0d8-799b-4751-9054-0e6d367ad438" providerId="AD" clId="Web-{82E3E14F-E0D8-10AC-D68D-0D3DDD623990}" dt="2024-05-01T08:05:53.175" v="0"/>
          <ac:spMkLst>
            <pc:docMk/>
            <pc:sldMk cId="1652428007" sldId="261"/>
            <ac:spMk id="47" creationId="{FFF1D48A-3F2C-E947-739A-F29E802930CC}"/>
          </ac:spMkLst>
        </pc:spChg>
        <pc:picChg chg="add mod">
          <ac:chgData name="Manika Dhiman (AQUENT LLC)" userId="S::v-manidhiman@microsoft.com::748be0d8-799b-4751-9054-0e6d367ad438" providerId="AD" clId="Web-{82E3E14F-E0D8-10AC-D68D-0D3DDD623990}" dt="2024-05-01T08:07:20.181" v="26"/>
          <ac:picMkLst>
            <pc:docMk/>
            <pc:sldMk cId="1652428007" sldId="261"/>
            <ac:picMk id="4" creationId="{2B429F39-726C-37AA-0964-3BC5A715ECA6}"/>
          </ac:picMkLst>
        </pc:picChg>
        <pc:cxnChg chg="del mod">
          <ac:chgData name="Manika Dhiman (AQUENT LLC)" userId="S::v-manidhiman@microsoft.com::748be0d8-799b-4751-9054-0e6d367ad438" providerId="AD" clId="Web-{82E3E14F-E0D8-10AC-D68D-0D3DDD623990}" dt="2024-05-01T08:05:53.175" v="6"/>
          <ac:cxnSpMkLst>
            <pc:docMk/>
            <pc:sldMk cId="1652428007" sldId="261"/>
            <ac:cxnSpMk id="41" creationId="{2EE67F02-5A15-4A67-936F-E0FAC1D53A76}"/>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FA5051-350A-4BD9-9281-86C7B5098590}" type="datetime8">
              <a:rPr lang="en-US" smtClean="0">
                <a:latin typeface="Segoe UI" pitchFamily="34" charset="0"/>
              </a:rPr>
              <a:t>5/1/2024 1:05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jpeg>
</file>

<file path=ppt/media/image12.png>
</file>

<file path=ppt/media/image13.png>
</file>

<file path=ppt/media/image14.svg>
</file>

<file path=ppt/media/image15.png>
</file>

<file path=ppt/media/image16.jpg>
</file>

<file path=ppt/media/image17.jpg>
</file>

<file path=ppt/media/image18.jpg>
</file>

<file path=ppt/media/image19.jpg>
</file>

<file path=ppt/media/image2.svg>
</file>

<file path=ppt/media/image20.jpg>
</file>

<file path=ppt/media/image21.jpg>
</file>

<file path=ppt/media/image22.jpg>
</file>

<file path=ppt/media/image23.png>
</file>

<file path=ppt/media/image24.png>
</file>

<file path=ppt/media/image25.png>
</file>

<file path=ppt/media/image26.png>
</file>

<file path=ppt/media/image27.svg>
</file>

<file path=ppt/media/image28.jpeg>
</file>

<file path=ppt/media/image29.jpeg>
</file>

<file path=ppt/media/image3.jpeg>
</file>

<file path=ppt/media/image30.png>
</file>

<file path=ppt/media/image31.png>
</file>

<file path=ppt/media/image32.png>
</file>

<file path=ppt/media/image33.jpeg>
</file>

<file path=ppt/media/image34.png>
</file>

<file path=ppt/media/image35.jpeg>
</file>

<file path=ppt/media/image36.png>
</file>

<file path=ppt/media/image37.png>
</file>

<file path=ppt/media/image38.png>
</file>

<file path=ppt/media/image39.jpeg>
</file>

<file path=ppt/media/image40.jpg>
</file>

<file path=ppt/media/image41.png>
</file>

<file path=ppt/media/image42.png>
</file>

<file path=ppt/media/image43.jpg>
</file>

<file path=ppt/media/image44.jpeg>
</file>

<file path=ppt/media/image45.png>
</file>

<file path=ppt/media/image46.jpeg>
</file>

<file path=ppt/media/image47.png>
</file>

<file path=ppt/media/image470.png>
</file>

<file path=ppt/media/image48.png>
</file>

<file path=ppt/media/image480.png>
</file>

<file path=ppt/media/image49.png>
</file>

<file path=ppt/media/image490.png>
</file>

<file path=ppt/media/image5.png>
</file>

<file path=ppt/media/image50.png>
</file>

<file path=ppt/media/image500.png>
</file>

<file path=ppt/media/image51.png>
</file>

<file path=ppt/media/image510.png>
</file>

<file path=ppt/media/image52.png>
</file>

<file path=ppt/media/image53.png>
</file>

<file path=ppt/media/image54.png>
</file>

<file path=ppt/media/image55.png>
</file>

<file path=ppt/media/image56.png>
</file>

<file path=ppt/media/image57.svg>
</file>

<file path=ppt/media/image58.png>
</file>

<file path=ppt/media/image59.png>
</file>

<file path=ppt/media/image60.png>
</file>

<file path=ppt/media/image61.png>
</file>

<file path=ppt/media/image62.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65A4AF52-4F90-4932-8477-448DD81D838E}" type="datetime8">
              <a:rPr lang="en-US" smtClean="0"/>
              <a:t>5/1/2024 1:01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learn.microsoft.com/en-us/azure/virtual-network/network-security-groups-overview#denyallinbound"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learn.microsoft.com/en-us/azure/virtual-network/network-security-groups-overview#allowinternetoutbound"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FCEEF9-6956-434F-BD88-EEFD25EC825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5/1/2024 1:01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19229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By utilising Access Control Lists (ACLs)</a:t>
            </a:r>
            <a:r>
              <a:rPr lang="en-GB" sz="1400" baseline="0" dirty="0"/>
              <a:t> we can apply security policy across the subnet which will automatically apply to all new virtual machines added into the Tier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aseline="0" dirty="0"/>
              <a:t>In this diagram, a single Virtual Network has been deployed, with multiple subnets where virtual machines are deployed to. Each of the subnets have their own Network Security Group (NSG) which the network interfaces for the associated VMs will automatically inherit upon provisioning. Traffic between the subnets by default are allowed, however further restrictions can be made to only expose certain endpoints within the subnet.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aseline="0" dirty="0"/>
              <a:t>Network Interfaces within the Virtual Network, will have an outbound NAT to enable outbound external connectivity. No traffic is allowed from external from the Virtual Network to the File Server and AD subnets. Web Server 1 and 2, have their own outbound NAT (Public VIP) attached to enable incoming/outgoing. </a:t>
            </a:r>
            <a:endParaRPr lang="en-GB" sz="1400" dirty="0"/>
          </a:p>
          <a:p>
            <a:endParaRPr lang="en-GB" sz="1400" dirty="0"/>
          </a:p>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10</a:t>
            </a:fld>
            <a:endParaRPr lang="en-US" dirty="0"/>
          </a:p>
        </p:txBody>
      </p:sp>
    </p:spTree>
    <p:extLst>
      <p:ext uri="{BB962C8B-B14F-4D97-AF65-F5344CB8AC3E}">
        <p14:creationId xmlns:p14="http://schemas.microsoft.com/office/powerpoint/2010/main" val="1817225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7E46E53-6AFC-448E-8B2D-20AF524A7BAB}"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619341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cs typeface="Calibri"/>
              </a:rPr>
              <a:t>See answers at end of the deck.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2550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8817127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E75BD4-2A33-4EAA-A82F-6E7E039ABF97}"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742300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15</a:t>
            </a:fld>
            <a:endParaRPr lang="en-US" dirty="0"/>
          </a:p>
        </p:txBody>
      </p:sp>
    </p:spTree>
    <p:extLst>
      <p:ext uri="{BB962C8B-B14F-4D97-AF65-F5344CB8AC3E}">
        <p14:creationId xmlns:p14="http://schemas.microsoft.com/office/powerpoint/2010/main" val="13817514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1400" kern="1200" dirty="0">
                <a:effectLst/>
                <a:cs typeface="Segoe UI" panose="020B0502040204020203" pitchFamily="34" charset="0"/>
              </a:rPr>
              <a:t>Now that we have a resource assigned to NSG, the Network Controller (OVSDB Client) sends the policy in OVSDB format to the OVSDB server (running within NCHostAgent) and programs the ms_firewall database.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1400" dirty="0">
              <a:cs typeface="Segoe UI" panose="020B0502040204020203" pitchFamily="34" charset="0"/>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1400" kern="1200" dirty="0">
                <a:effectLst/>
                <a:cs typeface="Segoe UI" panose="020B0502040204020203" pitchFamily="34" charset="0"/>
              </a:rPr>
              <a:t>The NC Host Agent FW plug-in detects the changes, performs the policy calculation and sends the information to the VFP API which programs the flow rules into the virtual switching using VFP extensions. We can examine the OVSDB tables and VFP switch to see the policies configured. </a:t>
            </a:r>
            <a:endParaRPr lang="en-GB" sz="1400" dirty="0">
              <a:cs typeface="Segoe UI" panose="020B0502040204020203"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9CD8F42-93EC-47EA-B620-A9031EEBA9B2}" type="datetime8">
              <a:rPr lang="en-US" smtClean="0"/>
              <a:t>5/1/2024 1:01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198499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dirty="0"/>
              <a:t>Within VFP, there are two unique layers related to the firewall policies.</a:t>
            </a:r>
          </a:p>
          <a:p>
            <a:endParaRPr lang="en-GB" sz="1400" dirty="0"/>
          </a:p>
          <a:p>
            <a:r>
              <a:rPr lang="en-GB" sz="1400" dirty="0"/>
              <a:t>We have what is called the Admin Layer which is associated to NSG policy applied to the network interface directly.</a:t>
            </a:r>
          </a:p>
          <a:p>
            <a:endParaRPr lang="en-GB" sz="1400" dirty="0"/>
          </a:p>
          <a:p>
            <a:r>
              <a:rPr lang="en-GB" sz="1400" dirty="0"/>
              <a:t>We also have a Controller Layer, which is associated to the NSG policy applied to the subnet.</a:t>
            </a:r>
          </a:p>
          <a:p>
            <a:endParaRPr lang="en-GB" sz="2000"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E75BD4-2A33-4EAA-A82F-6E7E039ABF97}"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658222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A7E46E53-6AFC-448E-8B2D-20AF524A7BAB}"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0097306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cs typeface="Calibri"/>
              </a:rPr>
              <a:t>See answers at end of the deck.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2550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02387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5787668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9840CE-1978-4CE2-B40C-DDD7D8C6131C}" type="slidenum">
              <a:rPr kumimoji="0" lang="en-US" sz="1200" b="0" i="0" u="none" strike="noStrike" kern="1200" cap="none" spc="0" normalizeH="0" baseline="0" noProof="0" smtClean="0">
                <a:ln>
                  <a:noFill/>
                </a:ln>
                <a:solidFill>
                  <a:prstClr val="black"/>
                </a:solidFill>
                <a:effectLst/>
                <a:uLnTx/>
                <a:uFillTx/>
                <a:latin typeface="Segoe UI Light"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mn-cs"/>
            </a:endParaRPr>
          </a:p>
        </p:txBody>
      </p:sp>
    </p:spTree>
    <p:extLst>
      <p:ext uri="{BB962C8B-B14F-4D97-AF65-F5344CB8AC3E}">
        <p14:creationId xmlns:p14="http://schemas.microsoft.com/office/powerpoint/2010/main" val="2236626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2215D80D-D9A5-4E68-88B2-47EBE2E7006F}"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2690493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algn="l"/>
            <a:r>
              <a:rPr lang="en-US" sz="1200" b="0" i="0" dirty="0">
                <a:effectLst/>
                <a:latin typeface="Segoe UI" panose="020B0502040204020203" pitchFamily="34" charset="0"/>
              </a:rPr>
              <a:t>For inbound traffic, Azure processes the rules in a network security group associated to a subnet first, if there's one, and then the rules in a network security group associated to the network interface, if there's one. This includes intra-subnet traffic as well.</a:t>
            </a:r>
          </a:p>
          <a:p>
            <a:pPr algn="l">
              <a:buFont typeface="Arial" panose="020B0604020202020204" pitchFamily="34" charset="0"/>
              <a:buChar char="•"/>
            </a:pPr>
            <a:r>
              <a:rPr lang="en-US" sz="1200" b="1" i="0" dirty="0">
                <a:effectLst/>
                <a:latin typeface="Segoe UI" panose="020B0502040204020203" pitchFamily="34" charset="0"/>
              </a:rPr>
              <a:t>VM1</a:t>
            </a:r>
            <a:r>
              <a:rPr lang="en-US" sz="1200" b="0" i="0" dirty="0">
                <a:effectLst/>
                <a:latin typeface="Segoe UI" panose="020B0502040204020203" pitchFamily="34" charset="0"/>
              </a:rPr>
              <a:t>: The security rules in </a:t>
            </a:r>
            <a:r>
              <a:rPr lang="en-US" sz="1200" b="0" i="1" dirty="0">
                <a:effectLst/>
                <a:latin typeface="Segoe UI" panose="020B0502040204020203" pitchFamily="34" charset="0"/>
              </a:rPr>
              <a:t>NSG1</a:t>
            </a:r>
            <a:r>
              <a:rPr lang="en-US" sz="1200" b="0" i="0" dirty="0">
                <a:effectLst/>
                <a:latin typeface="Segoe UI" panose="020B0502040204020203" pitchFamily="34" charset="0"/>
              </a:rPr>
              <a:t> are processed, since it's associated to </a:t>
            </a:r>
            <a:r>
              <a:rPr lang="en-US" sz="1200" b="0" i="1" dirty="0">
                <a:effectLst/>
                <a:latin typeface="Segoe UI" panose="020B0502040204020203" pitchFamily="34" charset="0"/>
              </a:rPr>
              <a:t>Subnet1</a:t>
            </a:r>
            <a:r>
              <a:rPr lang="en-US" sz="1200" b="0" i="0" dirty="0">
                <a:effectLst/>
                <a:latin typeface="Segoe UI" panose="020B0502040204020203" pitchFamily="34" charset="0"/>
              </a:rPr>
              <a:t> and </a:t>
            </a:r>
            <a:r>
              <a:rPr lang="en-US" sz="1200" b="0" i="1" dirty="0">
                <a:effectLst/>
                <a:latin typeface="Segoe UI" panose="020B0502040204020203" pitchFamily="34" charset="0"/>
              </a:rPr>
              <a:t>VM1</a:t>
            </a:r>
            <a:r>
              <a:rPr lang="en-US" sz="1200" b="0" i="0" dirty="0">
                <a:effectLst/>
                <a:latin typeface="Segoe UI" panose="020B0502040204020203" pitchFamily="34" charset="0"/>
              </a:rPr>
              <a:t> is in </a:t>
            </a:r>
            <a:r>
              <a:rPr lang="en-US" sz="1200" b="0" i="1" dirty="0">
                <a:effectLst/>
                <a:latin typeface="Segoe UI" panose="020B0502040204020203" pitchFamily="34" charset="0"/>
              </a:rPr>
              <a:t>Subnet1</a:t>
            </a:r>
            <a:r>
              <a:rPr lang="en-US" sz="1200" b="0" i="0" dirty="0">
                <a:effectLst/>
                <a:latin typeface="Segoe UI" panose="020B0502040204020203" pitchFamily="34" charset="0"/>
              </a:rPr>
              <a:t>. Unless you've created a rule that allows port 80 inbound, the traffic is denied by the </a:t>
            </a:r>
            <a:r>
              <a:rPr lang="en-US" sz="1200" b="0" i="0" u="none" strike="noStrike" dirty="0">
                <a:effectLst/>
                <a:latin typeface="Segoe UI" panose="020B0502040204020203" pitchFamily="34" charset="0"/>
                <a:hlinkClick r:id="rId3">
                  <a:extLst>
                    <a:ext uri="{A12FA001-AC4F-418D-AE19-62706E023703}">
                      <ahyp:hlinkClr xmlns:ahyp="http://schemas.microsoft.com/office/drawing/2018/hyperlinkcolor" val="tx"/>
                    </a:ext>
                  </a:extLst>
                </a:hlinkClick>
              </a:rPr>
              <a:t>DenyAllInbound</a:t>
            </a:r>
            <a:r>
              <a:rPr lang="en-US" sz="1200" b="0" i="0" dirty="0">
                <a:effectLst/>
                <a:latin typeface="Segoe UI" panose="020B0502040204020203" pitchFamily="34" charset="0"/>
              </a:rPr>
              <a:t> default security rule, and never evaluated by </a:t>
            </a:r>
            <a:r>
              <a:rPr lang="en-US" sz="1200" b="0" i="1" dirty="0">
                <a:effectLst/>
                <a:latin typeface="Segoe UI" panose="020B0502040204020203" pitchFamily="34" charset="0"/>
              </a:rPr>
              <a:t>NSG2</a:t>
            </a:r>
            <a:r>
              <a:rPr lang="en-US" sz="1200" b="0" i="0" dirty="0">
                <a:effectLst/>
                <a:latin typeface="Segoe UI" panose="020B0502040204020203" pitchFamily="34" charset="0"/>
              </a:rPr>
              <a:t>, since </a:t>
            </a:r>
            <a:r>
              <a:rPr lang="en-US" sz="1200" b="0" i="1" dirty="0">
                <a:effectLst/>
                <a:latin typeface="Segoe UI" panose="020B0502040204020203" pitchFamily="34" charset="0"/>
              </a:rPr>
              <a:t>NSG2</a:t>
            </a:r>
            <a:r>
              <a:rPr lang="en-US" sz="1200" b="0" i="0" dirty="0">
                <a:effectLst/>
                <a:latin typeface="Segoe UI" panose="020B0502040204020203" pitchFamily="34" charset="0"/>
              </a:rPr>
              <a:t> is associated to the network interface. If </a:t>
            </a:r>
            <a:r>
              <a:rPr lang="en-US" sz="1200" b="0" i="1" dirty="0">
                <a:effectLst/>
                <a:latin typeface="Segoe UI" panose="020B0502040204020203" pitchFamily="34" charset="0"/>
              </a:rPr>
              <a:t>NSG1</a:t>
            </a:r>
            <a:r>
              <a:rPr lang="en-US" sz="1200" b="0" i="0" dirty="0">
                <a:effectLst/>
                <a:latin typeface="Segoe UI" panose="020B0502040204020203" pitchFamily="34" charset="0"/>
              </a:rPr>
              <a:t> has a security rule that allows port 80, the traffic is then processed by </a:t>
            </a:r>
            <a:r>
              <a:rPr lang="en-US" sz="1200" b="0" i="1" dirty="0">
                <a:effectLst/>
                <a:latin typeface="Segoe UI" panose="020B0502040204020203" pitchFamily="34" charset="0"/>
              </a:rPr>
              <a:t>NSG2</a:t>
            </a:r>
            <a:r>
              <a:rPr lang="en-US" sz="1200" b="0" i="0" dirty="0">
                <a:effectLst/>
                <a:latin typeface="Segoe UI" panose="020B0502040204020203" pitchFamily="34" charset="0"/>
              </a:rPr>
              <a:t>. To allow port 80 to the virtual machine, both </a:t>
            </a:r>
            <a:r>
              <a:rPr lang="en-US" sz="1200" b="0" i="1" dirty="0">
                <a:effectLst/>
                <a:latin typeface="Segoe UI" panose="020B0502040204020203" pitchFamily="34" charset="0"/>
              </a:rPr>
              <a:t>NSG1</a:t>
            </a:r>
            <a:r>
              <a:rPr lang="en-US" sz="1200" b="0" i="0" dirty="0">
                <a:effectLst/>
                <a:latin typeface="Segoe UI" panose="020B0502040204020203" pitchFamily="34" charset="0"/>
              </a:rPr>
              <a:t> and </a:t>
            </a:r>
            <a:r>
              <a:rPr lang="en-US" sz="1200" b="0" i="1" dirty="0">
                <a:effectLst/>
                <a:latin typeface="Segoe UI" panose="020B0502040204020203" pitchFamily="34" charset="0"/>
              </a:rPr>
              <a:t>NSG2</a:t>
            </a:r>
            <a:r>
              <a:rPr lang="en-US" sz="1200" b="0" i="0" dirty="0">
                <a:effectLst/>
                <a:latin typeface="Segoe UI" panose="020B0502040204020203" pitchFamily="34" charset="0"/>
              </a:rPr>
              <a:t> must have a rule that allows port 80 from the internet.</a:t>
            </a:r>
          </a:p>
          <a:p>
            <a:pPr algn="l">
              <a:buFont typeface="Arial" panose="020B0604020202020204" pitchFamily="34" charset="0"/>
              <a:buChar char="•"/>
            </a:pPr>
            <a:r>
              <a:rPr lang="en-US" sz="1200" b="1" i="0" dirty="0">
                <a:effectLst/>
                <a:latin typeface="Segoe UI" panose="020B0502040204020203" pitchFamily="34" charset="0"/>
              </a:rPr>
              <a:t>VM2</a:t>
            </a:r>
            <a:r>
              <a:rPr lang="en-US" sz="1200" b="0" i="0" dirty="0">
                <a:effectLst/>
                <a:latin typeface="Segoe UI" panose="020B0502040204020203" pitchFamily="34" charset="0"/>
              </a:rPr>
              <a:t>: The rules in </a:t>
            </a:r>
            <a:r>
              <a:rPr lang="en-US" sz="1200" b="0" i="1" dirty="0">
                <a:effectLst/>
                <a:latin typeface="Segoe UI" panose="020B0502040204020203" pitchFamily="34" charset="0"/>
              </a:rPr>
              <a:t>NSG1</a:t>
            </a:r>
            <a:r>
              <a:rPr lang="en-US" sz="1200" b="0" i="0" dirty="0">
                <a:effectLst/>
                <a:latin typeface="Segoe UI" panose="020B0502040204020203" pitchFamily="34" charset="0"/>
              </a:rPr>
              <a:t> are processed because </a:t>
            </a:r>
            <a:r>
              <a:rPr lang="en-US" sz="1200" b="0" i="1" dirty="0">
                <a:effectLst/>
                <a:latin typeface="Segoe UI" panose="020B0502040204020203" pitchFamily="34" charset="0"/>
              </a:rPr>
              <a:t>VM2</a:t>
            </a:r>
            <a:r>
              <a:rPr lang="en-US" sz="1200" b="0" i="0" dirty="0">
                <a:effectLst/>
                <a:latin typeface="Segoe UI" panose="020B0502040204020203" pitchFamily="34" charset="0"/>
              </a:rPr>
              <a:t> is also in </a:t>
            </a:r>
            <a:r>
              <a:rPr lang="en-US" sz="1200" b="0" i="1" dirty="0">
                <a:effectLst/>
                <a:latin typeface="Segoe UI" panose="020B0502040204020203" pitchFamily="34" charset="0"/>
              </a:rPr>
              <a:t>Subnet1</a:t>
            </a:r>
            <a:r>
              <a:rPr lang="en-US" sz="1200" b="0" i="0" dirty="0">
                <a:effectLst/>
                <a:latin typeface="Segoe UI" panose="020B0502040204020203" pitchFamily="34" charset="0"/>
              </a:rPr>
              <a:t>. Since </a:t>
            </a:r>
            <a:r>
              <a:rPr lang="en-US" sz="1200" b="0" i="1" dirty="0">
                <a:effectLst/>
                <a:latin typeface="Segoe UI" panose="020B0502040204020203" pitchFamily="34" charset="0"/>
              </a:rPr>
              <a:t>VM2</a:t>
            </a:r>
            <a:r>
              <a:rPr lang="en-US" sz="1200" b="0" i="0" dirty="0">
                <a:effectLst/>
                <a:latin typeface="Segoe UI" panose="020B0502040204020203" pitchFamily="34" charset="0"/>
              </a:rPr>
              <a:t> doesn't have a network security group associated to its network interface, it receives all traffic allowed through </a:t>
            </a:r>
            <a:r>
              <a:rPr lang="en-US" sz="1200" b="0" i="1" dirty="0">
                <a:effectLst/>
                <a:latin typeface="Segoe UI" panose="020B0502040204020203" pitchFamily="34" charset="0"/>
              </a:rPr>
              <a:t>NSG1</a:t>
            </a:r>
            <a:r>
              <a:rPr lang="en-US" sz="1200" b="0" i="0" dirty="0">
                <a:effectLst/>
                <a:latin typeface="Segoe UI" panose="020B0502040204020203" pitchFamily="34" charset="0"/>
              </a:rPr>
              <a:t> or is denied all traffic denied by </a:t>
            </a:r>
            <a:r>
              <a:rPr lang="en-US" sz="1200" b="0" i="1" dirty="0">
                <a:effectLst/>
                <a:latin typeface="Segoe UI" panose="020B0502040204020203" pitchFamily="34" charset="0"/>
              </a:rPr>
              <a:t>NSG1</a:t>
            </a:r>
            <a:r>
              <a:rPr lang="en-US" sz="1200" b="0" i="0" dirty="0">
                <a:effectLst/>
                <a:latin typeface="Segoe UI" panose="020B0502040204020203" pitchFamily="34" charset="0"/>
              </a:rPr>
              <a:t>. Traffic is either allowed or denied to all resources in the same subnet when a network security group is associated to a subnet.</a:t>
            </a:r>
          </a:p>
          <a:p>
            <a:pPr algn="l">
              <a:buFont typeface="Arial" panose="020B0604020202020204" pitchFamily="34" charset="0"/>
              <a:buChar char="•"/>
            </a:pPr>
            <a:r>
              <a:rPr lang="en-US" sz="1200" b="1" i="0" dirty="0">
                <a:effectLst/>
                <a:latin typeface="Segoe UI" panose="020B0502040204020203" pitchFamily="34" charset="0"/>
              </a:rPr>
              <a:t>VM3</a:t>
            </a:r>
            <a:r>
              <a:rPr lang="en-US" sz="1200" b="0" i="0" dirty="0">
                <a:effectLst/>
                <a:latin typeface="Segoe UI" panose="020B0502040204020203" pitchFamily="34" charset="0"/>
              </a:rPr>
              <a:t>: Since there's no network security group associated to </a:t>
            </a:r>
            <a:r>
              <a:rPr lang="en-US" sz="1200" b="0" i="1" dirty="0">
                <a:effectLst/>
                <a:latin typeface="Segoe UI" panose="020B0502040204020203" pitchFamily="34" charset="0"/>
              </a:rPr>
              <a:t>Subnet2</a:t>
            </a:r>
            <a:r>
              <a:rPr lang="en-US" sz="1200" b="0" i="0" dirty="0">
                <a:effectLst/>
                <a:latin typeface="Segoe UI" panose="020B0502040204020203" pitchFamily="34" charset="0"/>
              </a:rPr>
              <a:t>, traffic is allowed into the subnet and processed by </a:t>
            </a:r>
            <a:r>
              <a:rPr lang="en-US" sz="1200" b="0" i="1" dirty="0">
                <a:effectLst/>
                <a:latin typeface="Segoe UI" panose="020B0502040204020203" pitchFamily="34" charset="0"/>
              </a:rPr>
              <a:t>NSG2</a:t>
            </a:r>
            <a:r>
              <a:rPr lang="en-US" sz="1200" b="0" i="0" dirty="0">
                <a:effectLst/>
                <a:latin typeface="Segoe UI" panose="020B0502040204020203" pitchFamily="34" charset="0"/>
              </a:rPr>
              <a:t>, because </a:t>
            </a:r>
            <a:r>
              <a:rPr lang="en-US" sz="1200" b="0" i="1" dirty="0">
                <a:effectLst/>
                <a:latin typeface="Segoe UI" panose="020B0502040204020203" pitchFamily="34" charset="0"/>
              </a:rPr>
              <a:t>NSG2</a:t>
            </a:r>
            <a:r>
              <a:rPr lang="en-US" sz="1200" b="0" i="0" dirty="0">
                <a:effectLst/>
                <a:latin typeface="Segoe UI" panose="020B0502040204020203" pitchFamily="34" charset="0"/>
              </a:rPr>
              <a:t> is associated to the network interface attached to </a:t>
            </a:r>
            <a:r>
              <a:rPr lang="en-US" sz="1200" b="0" i="1" dirty="0">
                <a:effectLst/>
                <a:latin typeface="Segoe UI" panose="020B0502040204020203" pitchFamily="34" charset="0"/>
              </a:rPr>
              <a:t>VM3</a:t>
            </a:r>
            <a:r>
              <a:rPr lang="en-US" sz="1200" b="0" i="0" dirty="0">
                <a:effectLst/>
                <a:latin typeface="Segoe UI" panose="020B0502040204020203" pitchFamily="34" charset="0"/>
              </a:rPr>
              <a:t>.</a:t>
            </a:r>
          </a:p>
          <a:p>
            <a:pPr algn="l">
              <a:buFont typeface="Arial" panose="020B0604020202020204" pitchFamily="34" charset="0"/>
              <a:buChar char="•"/>
            </a:pPr>
            <a:r>
              <a:rPr lang="en-US" sz="1200" b="1" i="0" dirty="0">
                <a:effectLst/>
                <a:latin typeface="Segoe UI" panose="020B0502040204020203" pitchFamily="34" charset="0"/>
              </a:rPr>
              <a:t>VM4</a:t>
            </a:r>
            <a:r>
              <a:rPr lang="en-US" sz="1200" b="0" i="0" dirty="0">
                <a:effectLst/>
                <a:latin typeface="Segoe UI" panose="020B0502040204020203" pitchFamily="34" charset="0"/>
              </a:rPr>
              <a:t>: Traffic is allowed to </a:t>
            </a:r>
            <a:r>
              <a:rPr lang="en-US" sz="1200" b="0" i="1" dirty="0">
                <a:effectLst/>
                <a:latin typeface="Segoe UI" panose="020B0502040204020203" pitchFamily="34" charset="0"/>
              </a:rPr>
              <a:t>VM4,</a:t>
            </a:r>
            <a:r>
              <a:rPr lang="en-US" sz="1200" b="0" i="0" dirty="0">
                <a:effectLst/>
                <a:latin typeface="Segoe UI" panose="020B0502040204020203" pitchFamily="34" charset="0"/>
              </a:rPr>
              <a:t> because a network security group isn't associated to </a:t>
            </a:r>
            <a:r>
              <a:rPr lang="en-US" sz="1200" b="0" i="1" dirty="0">
                <a:effectLst/>
                <a:latin typeface="Segoe UI" panose="020B0502040204020203" pitchFamily="34" charset="0"/>
              </a:rPr>
              <a:t>Subnet3</a:t>
            </a:r>
            <a:r>
              <a:rPr lang="en-US" sz="1200" b="0" i="0" dirty="0">
                <a:effectLst/>
                <a:latin typeface="Segoe UI" panose="020B0502040204020203" pitchFamily="34" charset="0"/>
              </a:rPr>
              <a:t>, or the network interface in the virtual machine. All network traffic is allowed through a subnet and network interface if they don't have a network security group associated to them.</a:t>
            </a:r>
          </a:p>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23</a:t>
            </a:fld>
            <a:endParaRPr lang="en-US" dirty="0"/>
          </a:p>
        </p:txBody>
      </p:sp>
    </p:spTree>
    <p:extLst>
      <p:ext uri="{BB962C8B-B14F-4D97-AF65-F5344CB8AC3E}">
        <p14:creationId xmlns:p14="http://schemas.microsoft.com/office/powerpoint/2010/main" val="878780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0999" y="4343400"/>
            <a:ext cx="6095999" cy="4114800"/>
          </a:xfrm>
        </p:spPr>
        <p:txBody>
          <a:bodyPr/>
          <a:lstStyle/>
          <a:p>
            <a:pPr algn="l"/>
            <a:r>
              <a:rPr lang="en-US" sz="1050" b="0" i="0" dirty="0">
                <a:effectLst/>
                <a:latin typeface="Segoe UI" panose="020B0502040204020203" pitchFamily="34" charset="0"/>
              </a:rPr>
              <a:t>F</a:t>
            </a:r>
            <a:r>
              <a:rPr lang="en-US" sz="1400" b="0" i="0" dirty="0">
                <a:effectLst/>
                <a:latin typeface="Segoe UI" panose="020B0502040204020203" pitchFamily="34" charset="0"/>
              </a:rPr>
              <a:t>or outbound traffic, Azure processes the rules in a network security group associated to a network interface first, if there's one, and then the rules in a network security group associated to the subnet, if there's one. This includes intra-subnet traffic as well.</a:t>
            </a:r>
          </a:p>
          <a:p>
            <a:pPr algn="l">
              <a:buFont typeface="Arial" panose="020B0604020202020204" pitchFamily="34" charset="0"/>
              <a:buChar char="•"/>
            </a:pPr>
            <a:r>
              <a:rPr lang="en-US" sz="1400" b="1" i="0" dirty="0">
                <a:effectLst/>
                <a:latin typeface="Segoe UI" panose="020B0502040204020203" pitchFamily="34" charset="0"/>
              </a:rPr>
              <a:t>VM1</a:t>
            </a:r>
            <a:r>
              <a:rPr lang="en-US" sz="1400" b="0" i="0" dirty="0">
                <a:effectLst/>
                <a:latin typeface="Segoe UI" panose="020B0502040204020203" pitchFamily="34" charset="0"/>
              </a:rPr>
              <a:t>: The security rules in </a:t>
            </a:r>
            <a:r>
              <a:rPr lang="en-US" sz="1400" b="0" i="1" dirty="0">
                <a:effectLst/>
                <a:latin typeface="Segoe UI" panose="020B0502040204020203" pitchFamily="34" charset="0"/>
              </a:rPr>
              <a:t>NSG2</a:t>
            </a:r>
            <a:r>
              <a:rPr lang="en-US" sz="1400" b="0" i="0" dirty="0">
                <a:effectLst/>
                <a:latin typeface="Segoe UI" panose="020B0502040204020203" pitchFamily="34" charset="0"/>
              </a:rPr>
              <a:t> are processed. Unless you create a security rule that denies port 80 outbound to the internet, the traffic is allowed by the </a:t>
            </a:r>
            <a:r>
              <a:rPr lang="en-US" sz="1400" b="0" i="0" u="none" strike="noStrike" dirty="0">
                <a:effectLst/>
                <a:latin typeface="Segoe UI" panose="020B0502040204020203" pitchFamily="34" charset="0"/>
                <a:hlinkClick r:id="rId3">
                  <a:extLst>
                    <a:ext uri="{A12FA001-AC4F-418D-AE19-62706E023703}">
                      <ahyp:hlinkClr xmlns:ahyp="http://schemas.microsoft.com/office/drawing/2018/hyperlinkcolor" val="tx"/>
                    </a:ext>
                  </a:extLst>
                </a:hlinkClick>
              </a:rPr>
              <a:t>AllowInternetOutbound</a:t>
            </a:r>
            <a:r>
              <a:rPr lang="en-US" sz="1400" b="0" i="0" dirty="0">
                <a:effectLst/>
                <a:latin typeface="Segoe UI" panose="020B0502040204020203" pitchFamily="34" charset="0"/>
              </a:rPr>
              <a:t> default security rule in both </a:t>
            </a:r>
            <a:r>
              <a:rPr lang="en-US" sz="1400" b="0" i="1" dirty="0">
                <a:effectLst/>
                <a:latin typeface="Segoe UI" panose="020B0502040204020203" pitchFamily="34" charset="0"/>
              </a:rPr>
              <a:t>NSG1</a:t>
            </a:r>
            <a:r>
              <a:rPr lang="en-US" sz="1400" b="0" i="0" dirty="0">
                <a:effectLst/>
                <a:latin typeface="Segoe UI" panose="020B0502040204020203" pitchFamily="34" charset="0"/>
              </a:rPr>
              <a:t> and </a:t>
            </a:r>
            <a:r>
              <a:rPr lang="en-US" sz="1400" b="0" i="1" dirty="0">
                <a:effectLst/>
                <a:latin typeface="Segoe UI" panose="020B0502040204020203" pitchFamily="34" charset="0"/>
              </a:rPr>
              <a:t>NSG2</a:t>
            </a:r>
            <a:r>
              <a:rPr lang="en-US" sz="1400" b="0" i="0" dirty="0">
                <a:effectLst/>
                <a:latin typeface="Segoe UI" panose="020B0502040204020203" pitchFamily="34" charset="0"/>
              </a:rPr>
              <a:t>. If </a:t>
            </a:r>
            <a:r>
              <a:rPr lang="en-US" sz="1400" b="0" i="1" dirty="0">
                <a:effectLst/>
                <a:latin typeface="Segoe UI" panose="020B0502040204020203" pitchFamily="34" charset="0"/>
              </a:rPr>
              <a:t>NSG2</a:t>
            </a:r>
            <a:r>
              <a:rPr lang="en-US" sz="1400" b="0" i="0" dirty="0">
                <a:effectLst/>
                <a:latin typeface="Segoe UI" panose="020B0502040204020203" pitchFamily="34" charset="0"/>
              </a:rPr>
              <a:t> has a security rule that denies port 80, the traffic is denied, and never evaluated by </a:t>
            </a:r>
            <a:r>
              <a:rPr lang="en-US" sz="1400" b="0" i="1" dirty="0">
                <a:effectLst/>
                <a:latin typeface="Segoe UI" panose="020B0502040204020203" pitchFamily="34" charset="0"/>
              </a:rPr>
              <a:t>NSG1</a:t>
            </a:r>
            <a:r>
              <a:rPr lang="en-US" sz="1400" b="0" i="0" dirty="0">
                <a:effectLst/>
                <a:latin typeface="Segoe UI" panose="020B0502040204020203" pitchFamily="34" charset="0"/>
              </a:rPr>
              <a:t>. To deny port 80 from the virtual machine, either, or both of the network security groups must have a rule that denies port 80 to the internet.</a:t>
            </a:r>
          </a:p>
          <a:p>
            <a:pPr algn="l">
              <a:buFont typeface="Arial" panose="020B0604020202020204" pitchFamily="34" charset="0"/>
              <a:buChar char="•"/>
            </a:pPr>
            <a:r>
              <a:rPr lang="en-US" sz="1400" b="1" i="0" dirty="0">
                <a:effectLst/>
                <a:latin typeface="Segoe UI" panose="020B0502040204020203" pitchFamily="34" charset="0"/>
              </a:rPr>
              <a:t>VM2</a:t>
            </a:r>
            <a:r>
              <a:rPr lang="en-US" sz="1400" b="0" i="0" dirty="0">
                <a:effectLst/>
                <a:latin typeface="Segoe UI" panose="020B0502040204020203" pitchFamily="34" charset="0"/>
              </a:rPr>
              <a:t>: All traffic is sent through the network interface to the subnet, since the network interface attached to </a:t>
            </a:r>
            <a:r>
              <a:rPr lang="en-US" sz="1400" b="0" i="1" dirty="0">
                <a:effectLst/>
                <a:latin typeface="Segoe UI" panose="020B0502040204020203" pitchFamily="34" charset="0"/>
              </a:rPr>
              <a:t>VM2</a:t>
            </a:r>
            <a:r>
              <a:rPr lang="en-US" sz="1400" b="0" i="0" dirty="0">
                <a:effectLst/>
                <a:latin typeface="Segoe UI" panose="020B0502040204020203" pitchFamily="34" charset="0"/>
              </a:rPr>
              <a:t> doesn't have a network security group associated to it. The rules in </a:t>
            </a:r>
            <a:r>
              <a:rPr lang="en-US" sz="1400" b="0" i="1" dirty="0">
                <a:effectLst/>
                <a:latin typeface="Segoe UI" panose="020B0502040204020203" pitchFamily="34" charset="0"/>
              </a:rPr>
              <a:t>NSG1</a:t>
            </a:r>
            <a:r>
              <a:rPr lang="en-US" sz="1400" b="0" i="0" dirty="0">
                <a:effectLst/>
                <a:latin typeface="Segoe UI" panose="020B0502040204020203" pitchFamily="34" charset="0"/>
              </a:rPr>
              <a:t> are processed.</a:t>
            </a:r>
          </a:p>
          <a:p>
            <a:pPr algn="l">
              <a:buFont typeface="Arial" panose="020B0604020202020204" pitchFamily="34" charset="0"/>
              <a:buChar char="•"/>
            </a:pPr>
            <a:r>
              <a:rPr lang="en-US" sz="1400" b="1" i="0" dirty="0">
                <a:effectLst/>
                <a:latin typeface="Segoe UI" panose="020B0502040204020203" pitchFamily="34" charset="0"/>
              </a:rPr>
              <a:t>VM3</a:t>
            </a:r>
            <a:r>
              <a:rPr lang="en-US" sz="1400" b="0" i="0" dirty="0">
                <a:effectLst/>
                <a:latin typeface="Segoe UI" panose="020B0502040204020203" pitchFamily="34" charset="0"/>
              </a:rPr>
              <a:t>: If </a:t>
            </a:r>
            <a:r>
              <a:rPr lang="en-US" sz="1400" b="0" i="1" dirty="0">
                <a:effectLst/>
                <a:latin typeface="Segoe UI" panose="020B0502040204020203" pitchFamily="34" charset="0"/>
              </a:rPr>
              <a:t>NSG2</a:t>
            </a:r>
            <a:r>
              <a:rPr lang="en-US" sz="1400" b="0" i="0" dirty="0">
                <a:effectLst/>
                <a:latin typeface="Segoe UI" panose="020B0502040204020203" pitchFamily="34" charset="0"/>
              </a:rPr>
              <a:t> has a security rule that denies port 80, the traffic is denied. If not, the traffic is allowed by the </a:t>
            </a:r>
            <a:r>
              <a:rPr lang="en-US" sz="1400" b="0" i="0" u="none" strike="noStrike" dirty="0">
                <a:effectLst/>
                <a:latin typeface="Segoe UI" panose="020B0502040204020203" pitchFamily="34" charset="0"/>
                <a:hlinkClick r:id="rId3">
                  <a:extLst>
                    <a:ext uri="{A12FA001-AC4F-418D-AE19-62706E023703}">
                      <ahyp:hlinkClr xmlns:ahyp="http://schemas.microsoft.com/office/drawing/2018/hyperlinkcolor" val="tx"/>
                    </a:ext>
                  </a:extLst>
                </a:hlinkClick>
              </a:rPr>
              <a:t>AllowInternetOutbound</a:t>
            </a:r>
            <a:r>
              <a:rPr lang="en-US" sz="1400" b="0" i="0" dirty="0">
                <a:effectLst/>
                <a:latin typeface="Segoe UI" panose="020B0502040204020203" pitchFamily="34" charset="0"/>
              </a:rPr>
              <a:t> default security rule in NSG2, since a network security group isn't associated to Subnet2.</a:t>
            </a:r>
          </a:p>
          <a:p>
            <a:pPr algn="l">
              <a:buFont typeface="Arial" panose="020B0604020202020204" pitchFamily="34" charset="0"/>
              <a:buChar char="•"/>
            </a:pPr>
            <a:r>
              <a:rPr lang="en-US" sz="1400" b="1" i="0" dirty="0">
                <a:effectLst/>
                <a:latin typeface="Segoe UI" panose="020B0502040204020203" pitchFamily="34" charset="0"/>
              </a:rPr>
              <a:t>VM4</a:t>
            </a:r>
            <a:r>
              <a:rPr lang="en-US" sz="1400" b="0" i="0" dirty="0">
                <a:effectLst/>
                <a:latin typeface="Segoe UI" panose="020B0502040204020203" pitchFamily="34" charset="0"/>
              </a:rPr>
              <a:t>: All network traffic is allowed from </a:t>
            </a:r>
            <a:r>
              <a:rPr lang="en-US" sz="1400" b="0" i="1" dirty="0">
                <a:effectLst/>
                <a:latin typeface="Segoe UI" panose="020B0502040204020203" pitchFamily="34" charset="0"/>
              </a:rPr>
              <a:t>VM4,</a:t>
            </a:r>
            <a:r>
              <a:rPr lang="en-US" sz="1400" b="0" i="0" dirty="0">
                <a:effectLst/>
                <a:latin typeface="Segoe UI" panose="020B0502040204020203" pitchFamily="34" charset="0"/>
              </a:rPr>
              <a:t> because a network security group isn't associated to the network interface attached to the virtual machine, or to </a:t>
            </a:r>
            <a:r>
              <a:rPr lang="en-US" sz="1400" b="0" i="1" dirty="0">
                <a:effectLst/>
                <a:latin typeface="Segoe UI" panose="020B0502040204020203" pitchFamily="34" charset="0"/>
              </a:rPr>
              <a:t>Subnet3</a:t>
            </a:r>
            <a:r>
              <a:rPr lang="en-US" sz="1400" b="0" i="0" dirty="0">
                <a:effectLst/>
                <a:latin typeface="Segoe UI" panose="020B0502040204020203" pitchFamily="34" charset="0"/>
              </a:rPr>
              <a:t>.</a:t>
            </a:r>
          </a:p>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24</a:t>
            </a:fld>
            <a:endParaRPr lang="en-US" dirty="0"/>
          </a:p>
        </p:txBody>
      </p:sp>
    </p:spTree>
    <p:extLst>
      <p:ext uri="{BB962C8B-B14F-4D97-AF65-F5344CB8AC3E}">
        <p14:creationId xmlns:p14="http://schemas.microsoft.com/office/powerpoint/2010/main" val="6020958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a:p>
            <a:r>
              <a:rPr lang="en-US" sz="1400" b="0" i="0" dirty="0">
                <a:effectLst/>
                <a:latin typeface="Segoe UI" panose="020B0502040204020203" pitchFamily="34" charset="0"/>
              </a:rPr>
              <a:t>It's important to note that security rules in an NSG associated to a subnet can affect connectivity between VMs within it. By default, virtual machines in the same subnet can communicate based on a default NSG rule allowing intra-subnet traffic. If a rule is added to *NSG1 that denies all inbound and outbound traffic, </a:t>
            </a:r>
            <a:r>
              <a:rPr lang="en-US" sz="1400" b="0" i="1" dirty="0">
                <a:effectLst/>
                <a:latin typeface="Segoe UI" panose="020B0502040204020203" pitchFamily="34" charset="0"/>
              </a:rPr>
              <a:t>VM1</a:t>
            </a:r>
            <a:r>
              <a:rPr lang="en-US" sz="1400" b="0" i="0" dirty="0">
                <a:effectLst/>
                <a:latin typeface="Segoe UI" panose="020B0502040204020203" pitchFamily="34" charset="0"/>
              </a:rPr>
              <a:t> and </a:t>
            </a:r>
            <a:r>
              <a:rPr lang="en-US" sz="1400" b="0" i="1" dirty="0">
                <a:effectLst/>
                <a:latin typeface="Segoe UI" panose="020B0502040204020203" pitchFamily="34" charset="0"/>
              </a:rPr>
              <a:t>VM2</a:t>
            </a:r>
            <a:r>
              <a:rPr lang="en-US" sz="1400" b="0" i="0" dirty="0">
                <a:effectLst/>
                <a:latin typeface="Segoe UI" panose="020B0502040204020203" pitchFamily="34" charset="0"/>
              </a:rPr>
              <a:t> will no longer be able to communicate with each other.</a:t>
            </a:r>
          </a:p>
          <a:p>
            <a:endParaRPr lang="en-US" sz="1400" b="0" i="0" dirty="0">
              <a:effectLst/>
              <a:latin typeface="Segoe UI" panose="020B0502040204020203" pitchFamily="34" charset="0"/>
            </a:endParaRPr>
          </a:p>
          <a:p>
            <a:r>
              <a:rPr lang="en-US" sz="1400" b="0" i="0" dirty="0">
                <a:effectLst/>
                <a:latin typeface="Segoe UI" panose="020B0502040204020203" pitchFamily="34" charset="0"/>
              </a:rPr>
              <a:t>You can easily view the aggregate rules applied to a network interface by viewing the </a:t>
            </a:r>
            <a:r>
              <a:rPr lang="en-US" sz="1400" b="0" i="0" u="none" strike="noStrike" dirty="0">
                <a:effectLst/>
                <a:latin typeface="Segoe UI" panose="020B0502040204020203" pitchFamily="34" charset="0"/>
              </a:rPr>
              <a:t>rules </a:t>
            </a:r>
            <a:r>
              <a:rPr lang="en-US" sz="1400" b="0" i="0" dirty="0">
                <a:effectLst/>
                <a:latin typeface="Segoe UI" panose="020B0502040204020203" pitchFamily="34" charset="0"/>
              </a:rPr>
              <a:t>for a network interface. You can also use the flow logging capability in within NC to determine whether communication is allowed to or from a network interface. IP flow verify tells you whether a communication is allowed or denied, and which network security rule allows or denies the traffic.</a:t>
            </a:r>
            <a:endParaRPr lang="en-US" sz="1400"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25</a:t>
            </a:fld>
            <a:endParaRPr lang="en-US" dirty="0"/>
          </a:p>
        </p:txBody>
      </p:sp>
    </p:spTree>
    <p:extLst>
      <p:ext uri="{BB962C8B-B14F-4D97-AF65-F5344CB8AC3E}">
        <p14:creationId xmlns:p14="http://schemas.microsoft.com/office/powerpoint/2010/main" val="10754317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400"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26</a:t>
            </a:fld>
            <a:endParaRPr lang="en-US" dirty="0"/>
          </a:p>
        </p:txBody>
      </p:sp>
    </p:spTree>
    <p:extLst>
      <p:ext uri="{BB962C8B-B14F-4D97-AF65-F5344CB8AC3E}">
        <p14:creationId xmlns:p14="http://schemas.microsoft.com/office/powerpoint/2010/main" val="19189877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EAF858AE-8398-4611-AE5A-5BF5D572376B}"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2914728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cs typeface="Calibri"/>
              </a:rPr>
              <a:t>See answers at end of the deck.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25507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965085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4108406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400" dirty="0"/>
            </a:br>
            <a:r>
              <a:rPr lang="en-US" sz="1400" dirty="0"/>
              <a:t>Security Tags</a:t>
            </a:r>
          </a:p>
          <a:p>
            <a:r>
              <a:rPr lang="en-US" sz="1400" b="0" i="0" dirty="0">
                <a:effectLst/>
                <a:latin typeface="Segoe UI" panose="020B0502040204020203" pitchFamily="34" charset="0"/>
              </a:rPr>
              <a:t>In Azure Stack HCI, version 21H2, you could create network security groups to configure access policies based on network constructs (network prefixes/subnets). So, if you want to prevent your Web Server VMs from communicating with your database VMs, you must identify corresponding network subnets and create policy to deny communication between those subnets.</a:t>
            </a:r>
          </a:p>
          <a:p>
            <a:endParaRPr lang="en-US" sz="1400" b="0" i="0" dirty="0">
              <a:effectLst/>
              <a:latin typeface="Segoe UI" panose="020B0502040204020203" pitchFamily="34" charset="0"/>
            </a:endParaRPr>
          </a:p>
          <a:p>
            <a:r>
              <a:rPr lang="en-US" sz="1400" b="0" i="0" dirty="0">
                <a:effectLst/>
                <a:latin typeface="Segoe UI" panose="020B0502040204020203" pitchFamily="34" charset="0"/>
              </a:rPr>
              <a:t>With the network security tags feature, you no longer need to track the network segments where your applications are hosted. Using the same Web Server and database VMs example above, you can tag corresponding VMs with "Web" and "Database" network security tags. You can then create a network security group rule to prevent "Web" network security tag from communicating with "Database" network security tag.</a:t>
            </a:r>
            <a:endParaRPr lang="en-US" sz="1400" dirty="0"/>
          </a:p>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30</a:t>
            </a:fld>
            <a:endParaRPr lang="en-US" dirty="0"/>
          </a:p>
        </p:txBody>
      </p:sp>
    </p:spTree>
    <p:extLst>
      <p:ext uri="{BB962C8B-B14F-4D97-AF65-F5344CB8AC3E}">
        <p14:creationId xmlns:p14="http://schemas.microsoft.com/office/powerpoint/2010/main" val="34241310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31</a:t>
            </a:fld>
            <a:endParaRPr lang="en-US" dirty="0"/>
          </a:p>
        </p:txBody>
      </p:sp>
    </p:spTree>
    <p:extLst>
      <p:ext uri="{BB962C8B-B14F-4D97-AF65-F5344CB8AC3E}">
        <p14:creationId xmlns:p14="http://schemas.microsoft.com/office/powerpoint/2010/main" val="41330980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EAF858AE-8398-4611-AE5A-5BF5D572376B}"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588283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73656" y="4343400"/>
            <a:ext cx="5486400" cy="4114800"/>
          </a:xfrm>
        </p:spPr>
        <p:txBody>
          <a:bodyPr/>
          <a:lstStyle/>
          <a:p>
            <a:r>
              <a:rPr lang="en-US" sz="1400" dirty="0">
                <a:cs typeface="Calibri"/>
              </a:rPr>
              <a:t>See answers at end of the deck.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25507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4891921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6A9C9D0-DC98-43FD-B961-6D3196915917}"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756384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10CDDE-BD34-4DEE-9C1D-C738479069F3}"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9679167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58227241-8D2E-42AE-9715-DD5765D8D947}"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36359241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cs typeface="Calibri"/>
              </a:rPr>
              <a:t>See answers at end of the deck.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1313C21-3316-4FFE-B47E-C6542EB6E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25507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2467FF1D-809B-48F2-AB5A-D94B91181A43}"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2992068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9606970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2F0AD08D-125A-40DD-A24C-EF5B0920D3AD}"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7780655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5A4AF52-4F90-4932-8477-448DD81D838E}" type="datetime8">
              <a:rPr lang="en-US" smtClean="0"/>
              <a:t>5/1/2024 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3323131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4C0240A4-1AF2-4164-BC3F-C3C559730650}"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020387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DA10258D-CD2A-4A8E-809D-7431E0A6CCC2}"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686137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4175" y="484188"/>
            <a:ext cx="6096000" cy="3429000"/>
          </a:xfrm>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9DB6A-E92B-415B-AFB4-9C72D4A9006D}"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960373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en-US" sz="1400" dirty="0">
                <a:effectLst/>
              </a:rPr>
              <a:t>Windows Firewall Policy (WFP), however traffic going through a virtual switch is not processed by WFP.</a:t>
            </a:r>
          </a:p>
          <a:p>
            <a:pPr rtl="0" fontAlgn="ctr">
              <a:spcBef>
                <a:spcPts val="0"/>
              </a:spcBef>
              <a:spcAft>
                <a:spcPts val="0"/>
              </a:spcAft>
              <a:buFont typeface="Arial" panose="020B0604020202020204" pitchFamily="34" charset="0"/>
              <a:buNone/>
            </a:pPr>
            <a:endParaRPr lang="en-US" sz="1400" dirty="0">
              <a:effectLst/>
            </a:endParaRPr>
          </a:p>
          <a:p>
            <a:pPr rtl="0" fontAlgn="ctr">
              <a:spcBef>
                <a:spcPts val="0"/>
              </a:spcBef>
              <a:spcAft>
                <a:spcPts val="0"/>
              </a:spcAft>
              <a:buFont typeface="Arial" panose="020B0604020202020204" pitchFamily="34" charset="0"/>
              <a:buNone/>
            </a:pPr>
            <a:r>
              <a:rPr lang="en-US" sz="1400" dirty="0">
                <a:effectLst/>
              </a:rPr>
              <a:t>WFP within the Guest OS is processed as normal.</a:t>
            </a:r>
          </a:p>
          <a:p>
            <a:pPr rtl="0" fontAlgn="ctr">
              <a:spcBef>
                <a:spcPts val="0"/>
              </a:spcBef>
              <a:spcAft>
                <a:spcPts val="0"/>
              </a:spcAft>
              <a:buFont typeface="Arial" panose="020B0604020202020204" pitchFamily="34" charset="0"/>
              <a:buNone/>
            </a:pPr>
            <a:endParaRPr lang="en-US" sz="1400" dirty="0">
              <a:effectLst/>
            </a:endParaRPr>
          </a:p>
          <a:p>
            <a:r>
              <a:rPr lang="en-US" sz="1400" dirty="0">
                <a:effectLst/>
              </a:rPr>
              <a:t>As an operator or administrator, ensure that guests are adhering to good policies as they may not know which Windows Firewall policies are configured within the Guest OS.</a:t>
            </a:r>
            <a:endParaRPr lang="en-US" sz="1400"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CF29738-6427-4DF3-839C-2978DA167D7B}" type="datetime8">
              <a:rPr lang="en-US" smtClean="0"/>
              <a:t>5/1/2024 1:01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282558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Traditionally, security boundaries look like the diagram above where “zones” or “boundaries” are created, and firewall appliance is put between each boundary to provide security. This security boundary model doesn’t offer the best protection and can require a lot of administration</a:t>
            </a:r>
            <a:r>
              <a:rPr lang="en-GB" sz="1400" baseline="0" dirty="0"/>
              <a:t>.</a:t>
            </a:r>
            <a:endParaRPr lang="en-GB" sz="1400" dirty="0"/>
          </a:p>
          <a:p>
            <a:endParaRPr lang="en-US" dirty="0"/>
          </a:p>
        </p:txBody>
      </p:sp>
      <p:sp>
        <p:nvSpPr>
          <p:cNvPr id="4" name="Slide Number Placeholder 3"/>
          <p:cNvSpPr>
            <a:spLocks noGrp="1"/>
          </p:cNvSpPr>
          <p:nvPr>
            <p:ph type="sldNum" sz="quarter" idx="5"/>
          </p:nvPr>
        </p:nvSpPr>
        <p:spPr/>
        <p:txBody>
          <a:bodyPr/>
          <a:lstStyle/>
          <a:p>
            <a:fld id="{789840CE-1978-4CE2-B40C-DDD7D8C6131C}" type="slidenum">
              <a:rPr lang="en-US" smtClean="0"/>
              <a:pPr/>
              <a:t>9</a:t>
            </a:fld>
            <a:endParaRPr lang="en-US" dirty="0"/>
          </a:p>
        </p:txBody>
      </p:sp>
    </p:spTree>
    <p:extLst>
      <p:ext uri="{BB962C8B-B14F-4D97-AF65-F5344CB8AC3E}">
        <p14:creationId xmlns:p14="http://schemas.microsoft.com/office/powerpoint/2010/main" val="33257696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1.xml"/><Relationship Id="rId4" Type="http://schemas.openxmlformats.org/officeDocument/2006/relationships/image" Target="../media/image22.jp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1.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4.jpe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5.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MS logo white - EMF" descr="Microsoft logo white text version">
            <a:extLst>
              <a:ext uri="{FF2B5EF4-FFF2-40B4-BE49-F238E27FC236}">
                <a16:creationId xmlns:a16="http://schemas.microsoft.com/office/drawing/2014/main" id="{F7CD6B1F-AE52-08A4-59DD-ADA3920FEFA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7" name="TextBox 6">
            <a:extLst>
              <a:ext uri="{FF2B5EF4-FFF2-40B4-BE49-F238E27FC236}">
                <a16:creationId xmlns:a16="http://schemas.microsoft.com/office/drawing/2014/main" id="{53B4BC62-442D-D07F-D062-B23F459AF590}"/>
              </a:ext>
            </a:extLst>
          </p:cNvPr>
          <p:cNvSpPr txBox="1"/>
          <p:nvPr userDrawn="1"/>
        </p:nvSpPr>
        <p:spPr>
          <a:xfrm>
            <a:off x="584200" y="2841172"/>
            <a:ext cx="3790950" cy="1495794"/>
          </a:xfrm>
          <a:prstGeom prst="rect">
            <a:avLst/>
          </a:prstGeom>
          <a:noFill/>
        </p:spPr>
        <p:txBody>
          <a:bodyPr wrap="square" lIns="0" tIns="0" rIns="0" bIns="0" rtlCol="0">
            <a:spAutoFit/>
          </a:bodyPr>
          <a:lstStyle/>
          <a:p>
            <a:pPr algn="l">
              <a:lnSpc>
                <a:spcPct val="90000"/>
              </a:lnSpc>
            </a:pPr>
            <a:r>
              <a:rPr lang="en-US" sz="5400" b="0" dirty="0">
                <a:solidFill>
                  <a:schemeClr val="bg1"/>
                </a:solidFill>
                <a:latin typeface="+mj-lt"/>
              </a:rPr>
              <a:t>Microsoft Azure</a:t>
            </a:r>
          </a:p>
        </p:txBody>
      </p:sp>
    </p:spTree>
    <p:extLst>
      <p:ext uri="{BB962C8B-B14F-4D97-AF65-F5344CB8AC3E}">
        <p14:creationId xmlns:p14="http://schemas.microsoft.com/office/powerpoint/2010/main" val="115799712"/>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Title Slide 3">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745652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nk titl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3439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8CE50-46CE-0973-AC08-7477BEAD00F3}"/>
              </a:ext>
            </a:extLst>
          </p:cNvPr>
          <p:cNvSpPr>
            <a:spLocks noGrp="1"/>
          </p:cNvSpPr>
          <p:nvPr>
            <p:ph type="title"/>
          </p:nvPr>
        </p:nvSpPr>
        <p:spPr/>
        <p:txBody>
          <a:bodyPr/>
          <a:lstStyle/>
          <a:p>
            <a:r>
              <a:rPr lang="en-US"/>
              <a:t>Click to edit Master title style</a:t>
            </a:r>
            <a:endParaRPr lang="en-US" dirty="0"/>
          </a:p>
        </p:txBody>
      </p:sp>
      <p:sp>
        <p:nvSpPr>
          <p:cNvPr id="3" name="Text Placeholder 11">
            <a:extLst>
              <a:ext uri="{FF2B5EF4-FFF2-40B4-BE49-F238E27FC236}">
                <a16:creationId xmlns:a16="http://schemas.microsoft.com/office/drawing/2014/main" id="{03424D10-01E7-37F9-6091-2C95487D9F73}"/>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4" name="Text Placeholder 7">
            <a:extLst>
              <a:ext uri="{FF2B5EF4-FFF2-40B4-BE49-F238E27FC236}">
                <a16:creationId xmlns:a16="http://schemas.microsoft.com/office/drawing/2014/main" id="{FDFE8ED1-0EC9-B339-1813-0B4260A0A2DA}"/>
              </a:ext>
            </a:extLst>
          </p:cNvPr>
          <p:cNvSpPr>
            <a:spLocks noGrp="1"/>
          </p:cNvSpPr>
          <p:nvPr>
            <p:ph type="body" sz="quarter" idx="14"/>
          </p:nvPr>
        </p:nvSpPr>
        <p:spPr>
          <a:xfrm>
            <a:off x="584200"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endParaRPr lang="en-US" dirty="0"/>
          </a:p>
        </p:txBody>
      </p:sp>
      <p:sp>
        <p:nvSpPr>
          <p:cNvPr id="5" name="Text Placeholder 11">
            <a:extLst>
              <a:ext uri="{FF2B5EF4-FFF2-40B4-BE49-F238E27FC236}">
                <a16:creationId xmlns:a16="http://schemas.microsoft.com/office/drawing/2014/main" id="{823006D8-810A-DCBB-7E79-17F6322E2FFC}"/>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6" name="Text Placeholder 9">
            <a:extLst>
              <a:ext uri="{FF2B5EF4-FFF2-40B4-BE49-F238E27FC236}">
                <a16:creationId xmlns:a16="http://schemas.microsoft.com/office/drawing/2014/main" id="{ADAAB847-57CB-2458-2ADA-6D7770794074}"/>
              </a:ext>
            </a:extLst>
          </p:cNvPr>
          <p:cNvSpPr>
            <a:spLocks noGrp="1"/>
          </p:cNvSpPr>
          <p:nvPr>
            <p:ph type="body" sz="quarter" idx="15"/>
          </p:nvPr>
        </p:nvSpPr>
        <p:spPr>
          <a:xfrm>
            <a:off x="3413125" y="227647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endParaRPr lang="en-US" dirty="0"/>
          </a:p>
        </p:txBody>
      </p:sp>
      <p:sp>
        <p:nvSpPr>
          <p:cNvPr id="7" name="Text Placeholder 11">
            <a:extLst>
              <a:ext uri="{FF2B5EF4-FFF2-40B4-BE49-F238E27FC236}">
                <a16:creationId xmlns:a16="http://schemas.microsoft.com/office/drawing/2014/main" id="{6B655A31-FF73-73EA-1EA8-00F13891AB94}"/>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E819634A-80BB-C620-3C16-1EA80A7B1C18}"/>
              </a:ext>
            </a:extLst>
          </p:cNvPr>
          <p:cNvSpPr>
            <a:spLocks noGrp="1"/>
          </p:cNvSpPr>
          <p:nvPr>
            <p:ph type="body" sz="quarter" idx="19"/>
          </p:nvPr>
        </p:nvSpPr>
        <p:spPr>
          <a:xfrm>
            <a:off x="6244208" y="2283115"/>
            <a:ext cx="2532063" cy="1600438"/>
          </a:xfrm>
        </p:spPr>
        <p:txBody>
          <a:bodyPr vert="horz" wrap="square" lIns="0" tIns="0" rIns="0" bIns="0" rtlCol="0">
            <a:spAutoFit/>
          </a:bodyPr>
          <a:lstStyle>
            <a:lvl1pPr>
              <a:defRPr lang="en-US" sz="1600" dirty="0"/>
            </a:lvl1pPr>
            <a:lvl2pPr>
              <a:defRPr lang="en-US" sz="1600" dirty="0"/>
            </a:lvl2pPr>
            <a:lvl3pPr>
              <a:defRPr lang="en-US" sz="1600" dirty="0"/>
            </a:lvl3pPr>
            <a:lvl4pPr>
              <a:defRPr lang="en-US" sz="1400" dirty="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endParaRPr lang="en-US" dirty="0"/>
          </a:p>
        </p:txBody>
      </p:sp>
      <p:sp>
        <p:nvSpPr>
          <p:cNvPr id="9" name="Text Placeholder 11">
            <a:extLst>
              <a:ext uri="{FF2B5EF4-FFF2-40B4-BE49-F238E27FC236}">
                <a16:creationId xmlns:a16="http://schemas.microsoft.com/office/drawing/2014/main" id="{05E7CC6D-40F5-C58C-FC44-793B1A98AC5D}"/>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b="0">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E6B93ED5-5CA7-C983-373E-E42D7424C7CB}"/>
              </a:ext>
            </a:extLst>
          </p:cNvPr>
          <p:cNvSpPr>
            <a:spLocks noGrp="1"/>
          </p:cNvSpPr>
          <p:nvPr>
            <p:ph type="body" sz="quarter" idx="21"/>
          </p:nvPr>
        </p:nvSpPr>
        <p:spPr>
          <a:xfrm>
            <a:off x="9073133" y="2276475"/>
            <a:ext cx="2532063" cy="1600438"/>
          </a:xfrm>
        </p:spPr>
        <p:txBody>
          <a:bodyPr vert="horz" wrap="square" lIns="0" tIns="0" rIns="0" bIns="0" rtlCol="0">
            <a:spAutoFit/>
          </a:bodyPr>
          <a:lstStyle>
            <a:lvl1pPr>
              <a:defRPr lang="en-US" sz="1600"/>
            </a:lvl1pPr>
            <a:lvl2pPr>
              <a:defRPr lang="en-US" sz="1600"/>
            </a:lvl2pPr>
            <a:lvl3pPr>
              <a:defRPr lang="en-US" sz="1600"/>
            </a:lvl3pPr>
            <a:lvl4pPr>
              <a:defRPr lang="en-US" sz="1400"/>
            </a:lvl4pPr>
            <a:lvl5pPr>
              <a:defRPr lang="en-US" sz="1400" dirty="0"/>
            </a:lvl5pPr>
          </a:lstStyle>
          <a:p>
            <a:pPr marL="141288" lvl="0" indent="-141288"/>
            <a:r>
              <a:rPr lang="en-US"/>
              <a:t>Click to edit Master text styles</a:t>
            </a:r>
          </a:p>
          <a:p>
            <a:pPr marL="141288" lvl="1" indent="-141288"/>
            <a:r>
              <a:rPr lang="en-US"/>
              <a:t>Second level</a:t>
            </a:r>
          </a:p>
          <a:p>
            <a:pPr marL="141288" lvl="2" indent="-141288"/>
            <a:r>
              <a:rPr lang="en-US"/>
              <a:t>Third level</a:t>
            </a:r>
          </a:p>
          <a:p>
            <a:pPr marL="141288" lvl="3" indent="-141288"/>
            <a:r>
              <a:rPr lang="en-US"/>
              <a:t>Fourth level</a:t>
            </a:r>
          </a:p>
          <a:p>
            <a:pPr marL="141288" lvl="4" indent="-141288"/>
            <a:r>
              <a:rPr lang="en-US"/>
              <a:t>Fifth level</a:t>
            </a:r>
            <a:endParaRPr lang="en-US" dirty="0"/>
          </a:p>
        </p:txBody>
      </p:sp>
    </p:spTree>
    <p:extLst>
      <p:ext uri="{BB962C8B-B14F-4D97-AF65-F5344CB8AC3E}">
        <p14:creationId xmlns:p14="http://schemas.microsoft.com/office/powerpoint/2010/main" val="280109683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248273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65798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309146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62421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6131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b="1">
                <a:solidFill>
                  <a:schemeClr val="tx2"/>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568972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b="1">
                <a:solidFill>
                  <a:schemeClr val="tx2"/>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77113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32" userDrawn="1">
          <p15:clr>
            <a:srgbClr val="5ACBF0"/>
          </p15:clr>
        </p15:guide>
        <p15:guide id="8" pos="4871">
          <p15:clr>
            <a:srgbClr val="5ACBF0"/>
          </p15:clr>
        </p15:guide>
        <p15:guide id="9" pos="525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Walkin">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3B4BC62-442D-D07F-D062-B23F459AF590}"/>
              </a:ext>
            </a:extLst>
          </p:cNvPr>
          <p:cNvSpPr txBox="1"/>
          <p:nvPr userDrawn="1"/>
        </p:nvSpPr>
        <p:spPr>
          <a:xfrm>
            <a:off x="584200" y="2841172"/>
            <a:ext cx="3790950" cy="1495794"/>
          </a:xfrm>
          <a:prstGeom prst="rect">
            <a:avLst/>
          </a:prstGeom>
          <a:noFill/>
        </p:spPr>
        <p:txBody>
          <a:bodyPr wrap="square" lIns="0" tIns="0" rIns="0" bIns="0" rtlCol="0">
            <a:spAutoFit/>
          </a:bodyPr>
          <a:lstStyle/>
          <a:p>
            <a:pPr algn="l">
              <a:lnSpc>
                <a:spcPct val="90000"/>
              </a:lnSpc>
            </a:pPr>
            <a:r>
              <a:rPr lang="en-US" sz="5400" b="0" dirty="0">
                <a:solidFill>
                  <a:schemeClr val="tx1"/>
                </a:solidFill>
                <a:latin typeface="+mj-lt"/>
              </a:rPr>
              <a:t>Microsoft Azure</a:t>
            </a:r>
          </a:p>
        </p:txBody>
      </p:sp>
      <p:pic>
        <p:nvPicPr>
          <p:cNvPr id="5" name="MS logo gray - EMF" descr="Microsoft logo, gray text version">
            <a:extLst>
              <a:ext uri="{FF2B5EF4-FFF2-40B4-BE49-F238E27FC236}">
                <a16:creationId xmlns:a16="http://schemas.microsoft.com/office/drawing/2014/main" id="{8672AF12-6140-9E72-C268-A8ED4080CAD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13746246"/>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553998"/>
          </a:xfrm>
        </p:spPr>
        <p:txBody>
          <a:bodyPr anchor="t"/>
          <a:lstStyle>
            <a:lvl1pPr marL="0" indent="0">
              <a:spcBef>
                <a:spcPts val="0"/>
              </a:spcBef>
              <a:buNone/>
              <a:defRPr sz="1800" b="1">
                <a:gradFill>
                  <a:gsLst>
                    <a:gs pos="0">
                      <a:srgbClr val="31ACBD"/>
                    </a:gs>
                    <a:gs pos="68000">
                      <a:schemeClr val="tx2"/>
                    </a:gs>
                  </a:gsLst>
                  <a:lin ang="10800000" scaled="1"/>
                </a:gra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553998"/>
          </a:xfrm>
        </p:spPr>
        <p:txBody>
          <a:bodyPr vert="horz" wrap="square" lIns="0" tIns="0" rIns="0" bIns="0" rtlCol="0" anchor="t">
            <a:spAutoFit/>
          </a:bodyPr>
          <a:lstStyle>
            <a:lvl1pPr>
              <a:defRPr lang="en-US" sz="1800" b="1">
                <a:gradFill>
                  <a:gsLst>
                    <a:gs pos="100000">
                      <a:srgbClr val="3EA89B"/>
                    </a:gs>
                    <a:gs pos="0">
                      <a:srgbClr val="225B62"/>
                    </a:gs>
                  </a:gsLst>
                  <a:lin ang="10800000" scaled="1"/>
                </a:gradFill>
                <a:latin typeface="+mj-lt"/>
              </a:defRPr>
            </a:lvl1pPr>
          </a:lstStyle>
          <a:p>
            <a:pPr marL="0" lvl="0" indent="0">
              <a:spcBef>
                <a:spcPts val="0"/>
              </a:spcBef>
              <a:buNone/>
            </a:pPr>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553998"/>
          </a:xfrm>
        </p:spPr>
        <p:txBody>
          <a:bodyPr vert="horz" wrap="square" lIns="0" tIns="0" rIns="0" bIns="0" rtlCol="0" anchor="t">
            <a:spAutoFit/>
          </a:bodyPr>
          <a:lstStyle>
            <a:lvl1pPr>
              <a:defRPr lang="en-US" sz="1800" b="1" dirty="0">
                <a:gradFill>
                  <a:gsLst>
                    <a:gs pos="0">
                      <a:srgbClr val="F4364C"/>
                    </a:gs>
                    <a:gs pos="68000">
                      <a:srgbClr val="C03BC4"/>
                    </a:gs>
                  </a:gsLst>
                  <a:lin ang="10800000" scaled="1"/>
                </a:gradFill>
                <a:latin typeface="+mj-lt"/>
              </a:defRPr>
            </a:lvl1pPr>
          </a:lstStyle>
          <a:p>
            <a:pPr marL="0" lvl="0" indent="0">
              <a:spcBef>
                <a:spcPts val="0"/>
              </a:spcBef>
              <a:buNone/>
            </a:pPr>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553998"/>
          </a:xfrm>
        </p:spPr>
        <p:txBody>
          <a:bodyPr vert="horz" wrap="square" lIns="0" tIns="0" rIns="0" bIns="0" rtlCol="0" anchor="t">
            <a:spAutoFit/>
          </a:bodyPr>
          <a:lstStyle>
            <a:lvl1pPr>
              <a:defRPr lang="en-US" sz="1800" b="1">
                <a:gradFill>
                  <a:gsLst>
                    <a:gs pos="0">
                      <a:srgbClr val="FF9318"/>
                    </a:gs>
                    <a:gs pos="44000">
                      <a:srgbClr val="FF5C39"/>
                    </a:gs>
                  </a:gsLst>
                  <a:lin ang="10800000" scaled="1"/>
                </a:gradFill>
                <a:latin typeface="+mj-lt"/>
              </a:defRPr>
            </a:lvl1pPr>
          </a:lstStyle>
          <a:p>
            <a:pPr marL="0" lvl="0" indent="0">
              <a:spcBef>
                <a:spcPts val="0"/>
              </a:spcBef>
              <a:buNone/>
            </a:pPr>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452656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b="1">
                <a:solidFill>
                  <a:schemeClr val="tx2"/>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b="1">
                <a:solidFill>
                  <a:schemeClr val="tx2"/>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b="1">
                <a:solidFill>
                  <a:schemeClr val="tx2"/>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b="1">
                <a:solidFill>
                  <a:schemeClr val="tx2"/>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b="1">
                <a:solidFill>
                  <a:schemeClr val="tx2"/>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8032442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031725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42816267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303334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2744721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259681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gradFill flip="none" rotWithShape="1">
            <a:gsLst>
              <a:gs pos="47706">
                <a:schemeClr val="accent1"/>
              </a:gs>
              <a:gs pos="100000">
                <a:schemeClr val="accent3"/>
              </a:gs>
              <a:gs pos="60000">
                <a:schemeClr val="accent1"/>
              </a:gs>
            </a:gsLst>
            <a:lin ang="18900000" scaled="1"/>
            <a:tileRect/>
          </a:gradFill>
        </p:spPr>
        <p:txBody>
          <a:bodyPr lIns="0" tIns="2377440" rIns="0" anchor="t" anchorCtr="0">
            <a:noAutofit/>
          </a:bodyPr>
          <a:lstStyle>
            <a:lvl1pPr marL="0" indent="0" algn="ctr">
              <a:lnSpc>
                <a:spcPct val="100000"/>
              </a:lnSpc>
              <a:buNone/>
              <a:defRPr sz="14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638885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full bleed lower title">
    <p:bg>
      <p:bgRef idx="1001">
        <a:schemeClr val="bg1"/>
      </p:bgRef>
    </p:bg>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chemeClr val="tx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9" name="TextBox 8">
            <a:extLst>
              <a:ext uri="{FF2B5EF4-FFF2-40B4-BE49-F238E27FC236}">
                <a16:creationId xmlns:a16="http://schemas.microsoft.com/office/drawing/2014/main" id="{7609554D-CD2C-F836-9A2C-88CABE57658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461739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4060561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56112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userDrawn="1">
          <p15:clr>
            <a:srgbClr val="5ACBF0"/>
          </p15:clr>
        </p15:guide>
        <p15:guide id="2" orient="horz" pos="2520" userDrawn="1">
          <p15:clr>
            <a:srgbClr val="5ACBF0"/>
          </p15:clr>
        </p15:guide>
        <p15:guide id="3" pos="6144">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100000">
                <a:schemeClr val="accent3"/>
              </a:gs>
              <a:gs pos="8000">
                <a:schemeClr val="accent1"/>
              </a:gs>
            </a:gsLst>
            <a:lin ang="18900000" scaled="1"/>
          </a:gradFill>
        </p:spPr>
        <p:txBody>
          <a:bodyPr wrap="none" bIns="1554480" anchor="ctr">
            <a:noAutofit/>
          </a:bodyPr>
          <a:lstStyle>
            <a:lvl1pPr marL="0" indent="0" algn="ctr">
              <a:buNone/>
              <a:defRPr sz="1400" b="1">
                <a:solidFill>
                  <a:schemeClr val="bg1"/>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2848057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gradFill>
            <a:gsLst>
              <a:gs pos="100000">
                <a:schemeClr val="accent3"/>
              </a:gs>
              <a:gs pos="8000">
                <a:schemeClr val="accent1"/>
              </a:gs>
            </a:gsLst>
            <a:lin ang="18900000" scaled="1"/>
          </a:gradFill>
        </p:spPr>
        <p:txBody>
          <a:bodyPr vert="horz" wrap="square" lIns="0" tIns="1280160" rIns="0" bIns="0" rtlCol="0" anchor="t" anchorCtr="0">
            <a:noAutofit/>
          </a:bodyPr>
          <a:lstStyle>
            <a:lvl1pPr marL="0" indent="0" algn="ctr">
              <a:buNone/>
              <a:defRPr lang="en-US" sz="14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5432860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gradFill>
            <a:gsLst>
              <a:gs pos="100000">
                <a:schemeClr val="accent3"/>
              </a:gs>
              <a:gs pos="8000">
                <a:schemeClr val="accent1"/>
              </a:gs>
            </a:gsLst>
            <a:lin ang="18900000" scaled="1"/>
          </a:gradFill>
        </p:spPr>
        <p:txBody>
          <a:bodyPr vert="horz" wrap="square" lIns="0" tIns="1371600" rIns="0" bIns="0" rtlCol="0" anchor="t" anchorCtr="0">
            <a:noAutofit/>
          </a:bodyPr>
          <a:lstStyle>
            <a:lvl1pPr marL="0" indent="0" algn="ctr">
              <a:buNone/>
              <a:defRPr lang="en-US" sz="14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229000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chemeClr val="bg1"/>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5682386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312" userDrawn="1">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13571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extLst>
                <a:ext uri="{96DAC541-7B7A-43D3-8B79-37D633B846F1}">
                  <asvg:svgBlip xmlns:asvg="http://schemas.microsoft.com/office/drawing/2016/SVG/main" r:embed="rId6"/>
                </a:ext>
              </a:extLst>
            </a:blip>
            <a:stretch>
              <a:fillRect/>
            </a:stretch>
          </a:blip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9186953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8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6613830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3682457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01018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gradFill>
            <a:gsLst>
              <a:gs pos="100000">
                <a:schemeClr val="accent3"/>
              </a:gs>
              <a:gs pos="8000">
                <a:schemeClr val="accent1"/>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gradFill>
            <a:gsLst>
              <a:gs pos="100000">
                <a:srgbClr val="FFB900"/>
              </a:gs>
              <a:gs pos="0">
                <a:srgbClr val="FFB3B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gradFill>
            <a:gsLst>
              <a:gs pos="100000">
                <a:srgbClr val="F4364C"/>
              </a:gs>
              <a:gs pos="0">
                <a:srgbClr val="8661C5"/>
              </a:gs>
            </a:gsLst>
            <a:lin ang="18900000" scaled="1"/>
          </a:gradFill>
        </p:spPr>
        <p:txBody>
          <a:bodyPr lIns="0" tIns="0" rIns="0" bIns="73152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gradFill>
            <a:gsLst>
              <a:gs pos="0">
                <a:srgbClr val="E8E6DF"/>
              </a:gs>
              <a:gs pos="100000">
                <a:srgbClr val="FFA38B"/>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gradFill>
            <a:gsLst>
              <a:gs pos="0">
                <a:srgbClr val="E8E6DF"/>
              </a:gs>
              <a:gs pos="100000">
                <a:srgbClr val="D4EC8E"/>
              </a:gs>
            </a:gsLst>
            <a:lin ang="18900000" scaled="1"/>
          </a:grad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367421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2254748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userDrawn="1">
          <p15:clr>
            <a:srgbClr val="5ACBF0"/>
          </p15:clr>
        </p15:guide>
        <p15:guide id="2" orient="horz" pos="2520" userDrawn="1">
          <p15:clr>
            <a:srgbClr val="5ACBF0"/>
          </p15:clr>
        </p15:guide>
        <p15:guide id="3" pos="6144">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123621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6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838939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gradFill>
            <a:gsLst>
              <a:gs pos="100000">
                <a:schemeClr val="accent3"/>
              </a:gs>
              <a:gs pos="8000">
                <a:schemeClr val="accent1"/>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gradFill>
            <a:gsLst>
              <a:gs pos="100000">
                <a:srgbClr val="FFB900"/>
              </a:gs>
              <a:gs pos="0">
                <a:srgbClr val="FFB3B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gradFill>
            <a:gsLst>
              <a:gs pos="100000">
                <a:srgbClr val="F4364C"/>
              </a:gs>
              <a:gs pos="0">
                <a:srgbClr val="8661C5"/>
              </a:gs>
            </a:gsLst>
            <a:lin ang="18900000" scaled="1"/>
          </a:gradFill>
        </p:spPr>
        <p:txBody>
          <a:bodyPr lIns="0" tIns="0" rIns="0" bIns="594360" anchor="ctr" anchorCtr="0">
            <a:noAutofit/>
          </a:bodyPr>
          <a:lstStyle>
            <a:lvl1pPr marL="0" indent="0" algn="ctr">
              <a:lnSpc>
                <a:spcPct val="100000"/>
              </a:lnSpc>
              <a:buNone/>
              <a:defRPr sz="500" b="1">
                <a:solidFill>
                  <a:schemeClr val="bg1"/>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gradFill>
            <a:gsLst>
              <a:gs pos="0">
                <a:srgbClr val="E8E6DF"/>
              </a:gs>
              <a:gs pos="100000">
                <a:srgbClr val="FFA38B"/>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gradFill>
            <a:gsLst>
              <a:gs pos="0">
                <a:srgbClr val="E8E6DF"/>
              </a:gs>
              <a:gs pos="100000">
                <a:srgbClr val="D4EC8E"/>
              </a:gs>
            </a:gsLst>
            <a:lin ang="18900000" scaled="1"/>
          </a:grad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5728226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1"/>
            <a:ext cx="3182027" cy="3959217"/>
          </a:xfrm>
        </p:spPr>
        <p:txBody>
          <a:bodyPr anchor="t"/>
          <a:lstStyle>
            <a:lvl1pPr>
              <a:defRPr>
                <a:solidFill>
                  <a:schemeClr val="tx2"/>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72173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544228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684861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Code Bottom">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6576392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de Top">
    <p:bg>
      <p:bgPr>
        <a:solidFill>
          <a:schemeClr val="bg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2"/>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6928592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de Right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2"/>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8578402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de Left sde">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2"/>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98641691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bg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751368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userDrawn="1">
          <p15:clr>
            <a:srgbClr val="5ACBF0"/>
          </p15:clr>
        </p15:guide>
        <p15:guide id="2" orient="horz" pos="2520" userDrawn="1">
          <p15:clr>
            <a:srgbClr val="5ACBF0"/>
          </p15:clr>
        </p15:guide>
        <p15:guide id="3" pos="6144">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vert="horz" wrap="square" lIns="0" tIns="0" rIns="0" bIns="0" rtlCol="0" anchor="b" anchorCtr="0">
            <a:spAutoFit/>
          </a:bodyPr>
          <a:lstStyle>
            <a:lvl1pPr>
              <a:defRPr lang="en-US" sz="4000" dirty="0"/>
            </a:lvl1pPr>
          </a:lstStyle>
          <a:p>
            <a:pPr lvl="0">
              <a:lnSpc>
                <a:spcPct val="90000"/>
              </a:lnSpc>
            </a:pPr>
            <a:r>
              <a:rPr lang="en-US" dirty="0"/>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12763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975556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1642182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2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16464146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3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solidFill>
                  <a:schemeClr val="bg1"/>
                </a:solidFill>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19169157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37632569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vert="horz" wrap="square" lIns="0" tIns="0" rIns="0" bIns="0" rtlCol="0" anchor="b" anchorCtr="0">
            <a:spAutoFit/>
          </a:bodyPr>
          <a:lstStyle>
            <a:lvl1pPr>
              <a:defRPr lang="en-US" sz="4000" b="0" dirty="0">
                <a:latin typeface="+mj-lt"/>
              </a:defRPr>
            </a:lvl1pPr>
          </a:lstStyle>
          <a:p>
            <a:pPr lvl="0">
              <a:lnSpc>
                <a:spcPct val="90000"/>
              </a:lnSpc>
            </a:pPr>
            <a:r>
              <a:rPr lang="en-US" dirty="0"/>
              <a:t>Section title</a:t>
            </a:r>
          </a:p>
        </p:txBody>
      </p:sp>
    </p:spTree>
    <p:extLst>
      <p:ext uri="{BB962C8B-B14F-4D97-AF65-F5344CB8AC3E}">
        <p14:creationId xmlns:p14="http://schemas.microsoft.com/office/powerpoint/2010/main" val="38002822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1283511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1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210825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2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06862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bg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84294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userDrawn="1">
          <p15:clr>
            <a:srgbClr val="5ACBF0"/>
          </p15:clr>
        </p15:guide>
        <p15:guide id="2" orient="horz" pos="2520" userDrawn="1">
          <p15:clr>
            <a:srgbClr val="5ACBF0"/>
          </p15:clr>
        </p15:guide>
        <p15:guide id="3" pos="6144">
          <p15:clr>
            <a:srgbClr val="5ACBF0"/>
          </p15:clr>
        </p15:guide>
        <p15:guide id="4" orient="horz" pos="2160"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3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5153104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D155-47E8-D819-5FA4-748607570A1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Picture Placeholder 9">
            <a:extLst>
              <a:ext uri="{FF2B5EF4-FFF2-40B4-BE49-F238E27FC236}">
                <a16:creationId xmlns:a16="http://schemas.microsoft.com/office/drawing/2014/main" id="{5022EE65-FBB2-C961-B89F-9DADBDB2DB30}"/>
              </a:ext>
            </a:extLst>
          </p:cNvPr>
          <p:cNvSpPr>
            <a:spLocks noGrp="1"/>
          </p:cNvSpPr>
          <p:nvPr>
            <p:ph type="pic" sz="quarter" idx="14" hasCustomPrompt="1"/>
          </p:nvPr>
        </p:nvSpPr>
        <p:spPr>
          <a:xfrm>
            <a:off x="7827263" y="2199576"/>
            <a:ext cx="3760470" cy="3760470"/>
          </a:xfrm>
          <a:prstGeom prst="rect">
            <a:avLst/>
          </a:prstGeom>
          <a:blipFill>
            <a:blip r:embed="rId3"/>
            <a:stretch>
              <a:fillRect/>
            </a:stretch>
          </a:blipFill>
          <a:effectLst>
            <a:outerShdw blurRad="215900" dist="190500" dir="2700000" sx="101000" sy="101000" algn="ctr" rotWithShape="0">
              <a:srgbClr val="000000">
                <a:alpha val="23000"/>
              </a:srgbClr>
            </a:outerShdw>
          </a:effectLst>
        </p:spPr>
        <p:txBody>
          <a:bodyPr vert="horz" wrap="square" lIns="0" tIns="0" rIns="0" bIns="0" rtlCol="0" anchor="ctr" anchorCtr="0">
            <a:normAutofit/>
          </a:bodyPr>
          <a:lstStyle>
            <a:lvl1pPr marL="228600" indent="-228600" algn="ctr">
              <a:buNone/>
              <a:defRPr lang="en-US" sz="1800" b="1">
                <a:solidFill>
                  <a:schemeClr val="tx1"/>
                </a:solidFill>
                <a:latin typeface="+mn-lt"/>
              </a:defRPr>
            </a:lvl1pPr>
          </a:lstStyle>
          <a:p>
            <a:pPr marL="228600" lvl="0" indent="-228600" algn="ctr"/>
            <a:r>
              <a:rPr lang="en-US" dirty="0"/>
              <a:t>Click to insert photo</a:t>
            </a:r>
          </a:p>
        </p:txBody>
      </p:sp>
      <p:sp>
        <p:nvSpPr>
          <p:cNvPr id="5" name="Text Placeholder 11">
            <a:extLst>
              <a:ext uri="{FF2B5EF4-FFF2-40B4-BE49-F238E27FC236}">
                <a16:creationId xmlns:a16="http://schemas.microsoft.com/office/drawing/2014/main" id="{4B878651-6EA0-F1DE-DDB3-D4C07A4E5942}"/>
              </a:ext>
            </a:extLst>
          </p:cNvPr>
          <p:cNvSpPr>
            <a:spLocks noGrp="1"/>
          </p:cNvSpPr>
          <p:nvPr>
            <p:ph type="body" sz="quarter" idx="17"/>
          </p:nvPr>
        </p:nvSpPr>
        <p:spPr>
          <a:xfrm>
            <a:off x="1245931" y="3206751"/>
            <a:ext cx="2706480" cy="1477328"/>
          </a:xfrm>
        </p:spPr>
        <p:txBody>
          <a:bodyPr anchor="t"/>
          <a:lstStyle>
            <a:lvl1pPr marL="0" indent="0">
              <a:spcBef>
                <a:spcPts val="0"/>
              </a:spcBef>
              <a:buNone/>
              <a:defRPr sz="3200">
                <a:solidFill>
                  <a:schemeClr val="tx1"/>
                </a:solidFill>
                <a:latin typeface="+mj-lt"/>
              </a:defRPr>
            </a:lvl1pPr>
          </a:lstStyle>
          <a:p>
            <a:pPr lvl="0"/>
            <a:r>
              <a:rPr lang="en-US"/>
              <a:t>Click to edit Master text styles</a:t>
            </a:r>
          </a:p>
        </p:txBody>
      </p:sp>
      <p:sp>
        <p:nvSpPr>
          <p:cNvPr id="10" name="Freeform: Shape 9">
            <a:extLst>
              <a:ext uri="{FF2B5EF4-FFF2-40B4-BE49-F238E27FC236}">
                <a16:creationId xmlns:a16="http://schemas.microsoft.com/office/drawing/2014/main" id="{52A3F807-DEFB-6026-D7BD-82284EB7FB76}"/>
              </a:ext>
            </a:extLst>
          </p:cNvPr>
          <p:cNvSpPr/>
          <p:nvPr/>
        </p:nvSpPr>
        <p:spPr>
          <a:xfrm>
            <a:off x="552732" y="2199576"/>
            <a:ext cx="693200" cy="604267"/>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chemeClr val="tx1"/>
          </a:solidFill>
          <a:ln w="6117" cap="flat">
            <a:noFill/>
            <a:prstDash val="solid"/>
            <a:miter/>
          </a:ln>
        </p:spPr>
        <p:txBody>
          <a:bodyPr rtlCol="0" anchor="ctr"/>
          <a:lstStyle/>
          <a:p>
            <a:endParaRPr lang="en-US" dirty="0"/>
          </a:p>
        </p:txBody>
      </p:sp>
      <p:sp>
        <p:nvSpPr>
          <p:cNvPr id="11" name="Text Placeholder 4">
            <a:extLst>
              <a:ext uri="{FF2B5EF4-FFF2-40B4-BE49-F238E27FC236}">
                <a16:creationId xmlns:a16="http://schemas.microsoft.com/office/drawing/2014/main" id="{6B8F6EDE-3287-C98A-2287-E97E9546E9E1}"/>
              </a:ext>
            </a:extLst>
          </p:cNvPr>
          <p:cNvSpPr>
            <a:spLocks noGrp="1"/>
          </p:cNvSpPr>
          <p:nvPr>
            <p:ph type="body" sz="quarter" idx="12" hasCustomPrompt="1"/>
          </p:nvPr>
        </p:nvSpPr>
        <p:spPr>
          <a:xfrm>
            <a:off x="1245931" y="4963876"/>
            <a:ext cx="270648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Quote author</a:t>
            </a:r>
          </a:p>
        </p:txBody>
      </p:sp>
    </p:spTree>
    <p:extLst>
      <p:ext uri="{BB962C8B-B14F-4D97-AF65-F5344CB8AC3E}">
        <p14:creationId xmlns:p14="http://schemas.microsoft.com/office/powerpoint/2010/main" val="17407350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creensho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457200"/>
            <a:ext cx="6359434" cy="553998"/>
          </a:xfrm>
        </p:spPr>
        <p:txBody>
          <a:bodyPr/>
          <a:lstStyle/>
          <a:p>
            <a:r>
              <a:rPr lang="en-US"/>
              <a:t>Click to edit Master title style</a:t>
            </a:r>
          </a:p>
        </p:txBody>
      </p:sp>
      <p:sp>
        <p:nvSpPr>
          <p:cNvPr id="3" name="Rectangle 2">
            <a:extLst>
              <a:ext uri="{FF2B5EF4-FFF2-40B4-BE49-F238E27FC236}">
                <a16:creationId xmlns:a16="http://schemas.microsoft.com/office/drawing/2014/main" id="{D565C022-5A4E-84F5-B51B-1431B6A0AE21}"/>
              </a:ext>
            </a:extLst>
          </p:cNvPr>
          <p:cNvSpPr/>
          <p:nvPr userDrawn="1"/>
        </p:nvSpPr>
        <p:spPr bwMode="auto">
          <a:xfrm>
            <a:off x="7228114" y="292100"/>
            <a:ext cx="4659086" cy="6272213"/>
          </a:xfrm>
          <a:prstGeom prst="rect">
            <a:avLst/>
          </a:prstGeom>
          <a:gradFill>
            <a:gsLst>
              <a:gs pos="0">
                <a:srgbClr val="FFB3BB"/>
              </a:gs>
              <a:gs pos="100000">
                <a:srgbClr val="FFB900"/>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6076380" y="1866864"/>
            <a:ext cx="5544120" cy="3124272"/>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731520" rIns="731520" bIns="1097280" anchor="ctr" anchorCtr="0">
            <a:normAutofit/>
          </a:bodyPr>
          <a:lstStyle>
            <a:lvl1pPr marL="0" indent="0" algn="ctr">
              <a:buFont typeface="Arial" panose="020B0604020202020204" pitchFamily="34" charset="0"/>
              <a:buNone/>
              <a:defRPr sz="2000" b="1">
                <a:solidFill>
                  <a:schemeClr val="tx1"/>
                </a:solidFill>
              </a:defRPr>
            </a:lvl1pPr>
          </a:lstStyle>
          <a:p>
            <a:r>
              <a:rPr lang="en-US" dirty="0"/>
              <a:t>Drag &amp; drop your photo here or click or tap icon below to insert</a:t>
            </a:r>
          </a:p>
        </p:txBody>
      </p:sp>
      <p:sp>
        <p:nvSpPr>
          <p:cNvPr id="17" name="Content Placeholder 4">
            <a:extLst>
              <a:ext uri="{FF2B5EF4-FFF2-40B4-BE49-F238E27FC236}">
                <a16:creationId xmlns:a16="http://schemas.microsoft.com/office/drawing/2014/main" id="{1020F17E-67BE-FC02-AF7B-709A3923C231}"/>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7397834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creensho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5C022-5A4E-84F5-B51B-1431B6A0AE21}"/>
              </a:ext>
            </a:extLst>
          </p:cNvPr>
          <p:cNvSpPr/>
          <p:nvPr userDrawn="1"/>
        </p:nvSpPr>
        <p:spPr bwMode="auto">
          <a:xfrm>
            <a:off x="304800" y="292100"/>
            <a:ext cx="11582400" cy="6272213"/>
          </a:xfrm>
          <a:prstGeom prst="rect">
            <a:avLst/>
          </a:prstGeom>
          <a:gradFill>
            <a:gsLst>
              <a:gs pos="64000">
                <a:srgbClr val="0D82CB"/>
              </a:gs>
              <a:gs pos="0">
                <a:srgbClr val="7FDE7B"/>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588263" y="2896801"/>
            <a:ext cx="3590037" cy="1661993"/>
          </a:xfrm>
        </p:spPr>
        <p:txBody>
          <a:bodyPr/>
          <a:lstStyle>
            <a:lvl1pPr algn="l">
              <a:defRPr>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4461762" y="1490647"/>
            <a:ext cx="6879337" cy="3876706"/>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831227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slid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204363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15">
            <a:extLst>
              <a:ext uri="{FF2B5EF4-FFF2-40B4-BE49-F238E27FC236}">
                <a16:creationId xmlns:a16="http://schemas.microsoft.com/office/drawing/2014/main" id="{90C592A4-DBC6-A7A9-63D9-5020A47499F3}"/>
              </a:ext>
            </a:extLst>
          </p:cNvPr>
          <p:cNvSpPr>
            <a:spLocks noGrp="1"/>
          </p:cNvSpPr>
          <p:nvPr>
            <p:ph type="pic" sz="quarter" idx="10" hasCustomPrompt="1"/>
          </p:nvPr>
        </p:nvSpPr>
        <p:spPr>
          <a:xfrm>
            <a:off x="6096000" y="0"/>
            <a:ext cx="6096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tx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20020294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hoto sl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588263" y="457200"/>
            <a:ext cx="4910837" cy="1107996"/>
          </a:xfrm>
        </p:spPr>
        <p:txBody>
          <a:bodyPr/>
          <a:lstStyle>
            <a:lvl1pPr>
              <a:defRPr>
                <a:solidFill>
                  <a:schemeClr val="tx2"/>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584201" y="1816100"/>
            <a:ext cx="4910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6096000" y="0"/>
            <a:ext cx="6096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2000" b="1">
                <a:solidFill>
                  <a:schemeClr val="bg1"/>
                </a:solidFill>
              </a:defRPr>
            </a:lvl1pPr>
          </a:lstStyle>
          <a:p>
            <a:r>
              <a:rPr lang="en-US" dirty="0"/>
              <a:t>Drag &amp; drop your photo here or click or tap icon below to insert</a:t>
            </a:r>
          </a:p>
        </p:txBody>
      </p:sp>
    </p:spTree>
    <p:extLst>
      <p:ext uri="{BB962C8B-B14F-4D97-AF65-F5344CB8AC3E}">
        <p14:creationId xmlns:p14="http://schemas.microsoft.com/office/powerpoint/2010/main" val="127590121"/>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655B182-C5FF-81E8-8156-470DF32495DC}"/>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dirty="0"/>
              <a:t>Thank you</a:t>
            </a:r>
          </a:p>
        </p:txBody>
      </p:sp>
      <p:sp>
        <p:nvSpPr>
          <p:cNvPr id="4" name="Text Placeholder 4">
            <a:extLst>
              <a:ext uri="{FF2B5EF4-FFF2-40B4-BE49-F238E27FC236}">
                <a16:creationId xmlns:a16="http://schemas.microsoft.com/office/drawing/2014/main" id="{BC71D650-3B87-D82E-F786-ADD5DDCE4C70}"/>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a:t>
            </a:r>
          </a:p>
        </p:txBody>
      </p:sp>
      <p:sp>
        <p:nvSpPr>
          <p:cNvPr id="5" name="Text Placeholder 4">
            <a:extLst>
              <a:ext uri="{FF2B5EF4-FFF2-40B4-BE49-F238E27FC236}">
                <a16:creationId xmlns:a16="http://schemas.microsoft.com/office/drawing/2014/main" id="{735A3663-712F-A49D-172F-24B861511350}"/>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dirty="0"/>
              <a:t>Contact information</a:t>
            </a:r>
          </a:p>
        </p:txBody>
      </p:sp>
      <p:pic>
        <p:nvPicPr>
          <p:cNvPr id="8" name="MS logo gray - EMF" descr="Microsoft logo, gray text version">
            <a:extLst>
              <a:ext uri="{FF2B5EF4-FFF2-40B4-BE49-F238E27FC236}">
                <a16:creationId xmlns:a16="http://schemas.microsoft.com/office/drawing/2014/main" id="{4B828D67-4891-FD7F-4AA2-E9E4A652519F}"/>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1474420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655B182-C5FF-81E8-8156-470DF32495DC}"/>
              </a:ext>
            </a:extLst>
          </p:cNvPr>
          <p:cNvSpPr>
            <a:spLocks noGrp="1"/>
          </p:cNvSpPr>
          <p:nvPr>
            <p:ph type="title" hasCustomPrompt="1"/>
          </p:nvPr>
        </p:nvSpPr>
        <p:spPr>
          <a:xfrm>
            <a:off x="584200" y="2798286"/>
            <a:ext cx="4663440" cy="738664"/>
          </a:xfrm>
          <a:noFill/>
        </p:spPr>
        <p:txBody>
          <a:bodyPr wrap="square" lIns="0" tIns="0" rIns="0" bIns="0" anchor="b" anchorCtr="0">
            <a:spAutoFit/>
          </a:bodyPr>
          <a:lstStyle>
            <a:lvl1pPr>
              <a:defRPr sz="4800" spc="-50" baseline="0">
                <a:solidFill>
                  <a:schemeClr val="tx2"/>
                </a:solidFill>
                <a:latin typeface="+mj-lt"/>
                <a:cs typeface="Segoe UI" panose="020B0502040204020203" pitchFamily="34" charset="0"/>
              </a:defRPr>
            </a:lvl1pPr>
          </a:lstStyle>
          <a:p>
            <a:r>
              <a:rPr lang="en-US" dirty="0"/>
              <a:t>Thank you</a:t>
            </a:r>
          </a:p>
        </p:txBody>
      </p:sp>
      <p:sp>
        <p:nvSpPr>
          <p:cNvPr id="4" name="Text Placeholder 4">
            <a:extLst>
              <a:ext uri="{FF2B5EF4-FFF2-40B4-BE49-F238E27FC236}">
                <a16:creationId xmlns:a16="http://schemas.microsoft.com/office/drawing/2014/main" id="{BC71D650-3B87-D82E-F786-ADD5DDCE4C70}"/>
              </a:ext>
            </a:extLst>
          </p:cNvPr>
          <p:cNvSpPr>
            <a:spLocks noGrp="1"/>
          </p:cNvSpPr>
          <p:nvPr>
            <p:ph type="body" sz="quarter" idx="12" hasCustomPrompt="1"/>
          </p:nvPr>
        </p:nvSpPr>
        <p:spPr>
          <a:xfrm>
            <a:off x="584199" y="4847464"/>
            <a:ext cx="3898901" cy="246221"/>
          </a:xfrm>
          <a:noFill/>
        </p:spPr>
        <p:txBody>
          <a:bodyPr wrap="square" lIns="0" tIns="0" rIns="0" bIns="0" anchor="b" anchorCtr="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a:t>
            </a:r>
          </a:p>
        </p:txBody>
      </p:sp>
      <p:sp>
        <p:nvSpPr>
          <p:cNvPr id="5" name="Text Placeholder 4">
            <a:extLst>
              <a:ext uri="{FF2B5EF4-FFF2-40B4-BE49-F238E27FC236}">
                <a16:creationId xmlns:a16="http://schemas.microsoft.com/office/drawing/2014/main" id="{735A3663-712F-A49D-172F-24B861511350}"/>
              </a:ext>
            </a:extLst>
          </p:cNvPr>
          <p:cNvSpPr>
            <a:spLocks noGrp="1"/>
          </p:cNvSpPr>
          <p:nvPr>
            <p:ph type="body" sz="quarter" idx="13" hasCustomPrompt="1"/>
          </p:nvPr>
        </p:nvSpPr>
        <p:spPr>
          <a:xfrm>
            <a:off x="584199" y="5106140"/>
            <a:ext cx="3898901" cy="184666"/>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dirty="0"/>
              <a:t>Contact information</a:t>
            </a:r>
          </a:p>
        </p:txBody>
      </p:sp>
      <p:pic>
        <p:nvPicPr>
          <p:cNvPr id="8" name="MS logo gray - EMF" descr="Microsoft logo, gray text version">
            <a:extLst>
              <a:ext uri="{FF2B5EF4-FFF2-40B4-BE49-F238E27FC236}">
                <a16:creationId xmlns:a16="http://schemas.microsoft.com/office/drawing/2014/main" id="{4B828D67-4891-FD7F-4AA2-E9E4A652519F}"/>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1390555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535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52602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871918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userDrawn="1">
          <p15:clr>
            <a:srgbClr val="5ACBF0"/>
          </p15:clr>
        </p15:guide>
        <p15:guide id="3" pos="6144">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94519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mj-lt"/>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654741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199523251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endParaRPr lang="en-US" dirty="0"/>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394369073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57257401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dirty="0"/>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48540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182155685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731309"/>
            <a:ext cx="4795873" cy="1395382"/>
          </a:xfrm>
        </p:spPr>
        <p:txBody>
          <a:bodyPr wrap="square" anchor="ctr">
            <a:spAutoFit/>
          </a:bodyPr>
          <a:lstStyle>
            <a:lvl1pPr>
              <a:defRPr sz="4704" baseline="0">
                <a:gradFill>
                  <a:gsLst>
                    <a:gs pos="1250">
                      <a:schemeClr val="tx1"/>
                    </a:gs>
                    <a:gs pos="100000">
                      <a:schemeClr val="tx1"/>
                    </a:gs>
                  </a:gsLst>
                  <a:lin ang="5400000" scaled="0"/>
                </a:gradFill>
                <a:latin typeface="Bembo" panose="02020502050201020203" pitchFamily="18" charset="0"/>
              </a:defRPr>
            </a:lvl1pPr>
          </a:lstStyle>
          <a:p>
            <a:r>
              <a:rPr lang="en-US"/>
              <a:t>Square photo layout</a:t>
            </a:r>
          </a:p>
        </p:txBody>
      </p:sp>
      <p:sp>
        <p:nvSpPr>
          <p:cNvPr id="7"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419502131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Quot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D155-47E8-D819-5FA4-748607570A1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5" name="Text Placeholder 11">
            <a:extLst>
              <a:ext uri="{FF2B5EF4-FFF2-40B4-BE49-F238E27FC236}">
                <a16:creationId xmlns:a16="http://schemas.microsoft.com/office/drawing/2014/main" id="{4B878651-6EA0-F1DE-DDB3-D4C07A4E5942}"/>
              </a:ext>
            </a:extLst>
          </p:cNvPr>
          <p:cNvSpPr>
            <a:spLocks noGrp="1"/>
          </p:cNvSpPr>
          <p:nvPr>
            <p:ph type="body" sz="quarter" idx="17"/>
          </p:nvPr>
        </p:nvSpPr>
        <p:spPr>
          <a:xfrm>
            <a:off x="1245931" y="3206751"/>
            <a:ext cx="6906084" cy="1477328"/>
          </a:xfrm>
        </p:spPr>
        <p:txBody>
          <a:bodyPr anchor="t"/>
          <a:lstStyle>
            <a:lvl1pPr marL="0" indent="0">
              <a:spcBef>
                <a:spcPts val="0"/>
              </a:spcBef>
              <a:buNone/>
              <a:defRPr sz="3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7923589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689435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userDrawn="1">
          <p15:clr>
            <a:srgbClr val="5ACBF0"/>
          </p15:clr>
        </p15:guide>
        <p15:guide id="3" pos="6144">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lide 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302670"/>
            <a:ext cx="4978400" cy="1231106"/>
          </a:xfrm>
          <a:noFill/>
        </p:spPr>
        <p:txBody>
          <a:bodyPr wrap="square"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9784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060204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image" Target="../media/image1.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image" Target="../media/image2.sv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80">
            <a:extLst>
              <a:ext uri="{96DAC541-7B7A-43D3-8B79-37D633B846F1}">
                <asvg:svgBlip xmlns:asvg="http://schemas.microsoft.com/office/drawing/2016/SVG/main" r:embed="rId8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418689686"/>
      </p:ext>
    </p:extLst>
  </p:cSld>
  <p:clrMap bg1="lt1" tx1="dk1" bg2="lt2" tx2="dk2" accent1="accent1" accent2="accent2" accent3="accent3" accent4="accent4" accent5="accent5" accent6="accent6" hlink="hlink" folHlink="folHlink"/>
  <p:sldLayoutIdLst>
    <p:sldLayoutId id="2147485502" r:id="rId1"/>
    <p:sldLayoutId id="2147485512" r:id="rId2"/>
    <p:sldLayoutId id="2147485497" r:id="rId3"/>
    <p:sldLayoutId id="2147485523" r:id="rId4"/>
    <p:sldLayoutId id="2147485513" r:id="rId5"/>
    <p:sldLayoutId id="2147485524" r:id="rId6"/>
    <p:sldLayoutId id="2147485498" r:id="rId7"/>
    <p:sldLayoutId id="2147485514" r:id="rId8"/>
    <p:sldLayoutId id="2147485510" r:id="rId9"/>
    <p:sldLayoutId id="2147485515" r:id="rId10"/>
    <p:sldLayoutId id="2147485451" r:id="rId11"/>
    <p:sldLayoutId id="2147485503" r:id="rId12"/>
    <p:sldLayoutId id="2147485452" r:id="rId13"/>
    <p:sldLayoutId id="2147485453" r:id="rId14"/>
    <p:sldLayoutId id="2147485454" r:id="rId15"/>
    <p:sldLayoutId id="2147485455" r:id="rId16"/>
    <p:sldLayoutId id="2147485456" r:id="rId17"/>
    <p:sldLayoutId id="2147485457" r:id="rId18"/>
    <p:sldLayoutId id="2147485458" r:id="rId19"/>
    <p:sldLayoutId id="2147485459" r:id="rId20"/>
    <p:sldLayoutId id="2147485460" r:id="rId21"/>
    <p:sldLayoutId id="2147485461" r:id="rId22"/>
    <p:sldLayoutId id="2147485462" r:id="rId23"/>
    <p:sldLayoutId id="2147485463" r:id="rId24"/>
    <p:sldLayoutId id="2147485464" r:id="rId25"/>
    <p:sldLayoutId id="2147485465" r:id="rId26"/>
    <p:sldLayoutId id="2147485466" r:id="rId27"/>
    <p:sldLayoutId id="2147485467" r:id="rId28"/>
    <p:sldLayoutId id="2147485468" r:id="rId29"/>
    <p:sldLayoutId id="2147485469" r:id="rId30"/>
    <p:sldLayoutId id="2147485470" r:id="rId31"/>
    <p:sldLayoutId id="2147485471" r:id="rId32"/>
    <p:sldLayoutId id="2147485472" r:id="rId33"/>
    <p:sldLayoutId id="2147485473" r:id="rId34"/>
    <p:sldLayoutId id="2147485474" r:id="rId35"/>
    <p:sldLayoutId id="2147485475" r:id="rId36"/>
    <p:sldLayoutId id="2147485476" r:id="rId37"/>
    <p:sldLayoutId id="2147485477" r:id="rId38"/>
    <p:sldLayoutId id="2147485478" r:id="rId39"/>
    <p:sldLayoutId id="2147485479" r:id="rId40"/>
    <p:sldLayoutId id="2147485480" r:id="rId41"/>
    <p:sldLayoutId id="2147485481" r:id="rId42"/>
    <p:sldLayoutId id="2147485482" r:id="rId43"/>
    <p:sldLayoutId id="2147485483" r:id="rId44"/>
    <p:sldLayoutId id="2147485484" r:id="rId45"/>
    <p:sldLayoutId id="2147485485" r:id="rId46"/>
    <p:sldLayoutId id="2147485486" r:id="rId47"/>
    <p:sldLayoutId id="2147485487" r:id="rId48"/>
    <p:sldLayoutId id="2147485488" r:id="rId49"/>
    <p:sldLayoutId id="2147485490" r:id="rId50"/>
    <p:sldLayoutId id="2147485491" r:id="rId51"/>
    <p:sldLayoutId id="2147485516" r:id="rId52"/>
    <p:sldLayoutId id="2147485517" r:id="rId53"/>
    <p:sldLayoutId id="2147485525" r:id="rId54"/>
    <p:sldLayoutId id="2147485499" r:id="rId55"/>
    <p:sldLayoutId id="2147485518" r:id="rId56"/>
    <p:sldLayoutId id="2147485511" r:id="rId57"/>
    <p:sldLayoutId id="2147485519" r:id="rId58"/>
    <p:sldLayoutId id="2147485520" r:id="rId59"/>
    <p:sldLayoutId id="2147485521" r:id="rId60"/>
    <p:sldLayoutId id="2147485504" r:id="rId61"/>
    <p:sldLayoutId id="2147485505" r:id="rId62"/>
    <p:sldLayoutId id="2147485506" r:id="rId63"/>
    <p:sldLayoutId id="2147485507" r:id="rId64"/>
    <p:sldLayoutId id="2147485508" r:id="rId65"/>
    <p:sldLayoutId id="2147485509" r:id="rId66"/>
    <p:sldLayoutId id="2147485522" r:id="rId67"/>
    <p:sldLayoutId id="2147485493" r:id="rId68"/>
    <p:sldLayoutId id="2147485494" r:id="rId69"/>
    <p:sldLayoutId id="2147485495" r:id="rId70"/>
    <p:sldLayoutId id="2147485496" r:id="rId71"/>
    <p:sldLayoutId id="2147485526" r:id="rId72"/>
    <p:sldLayoutId id="2147485527" r:id="rId73"/>
    <p:sldLayoutId id="2147485528" r:id="rId74"/>
    <p:sldLayoutId id="2147485529" r:id="rId75"/>
    <p:sldLayoutId id="2147485530" r:id="rId76"/>
    <p:sldLayoutId id="2147485531" r:id="rId77"/>
    <p:sldLayoutId id="2147485532" r:id="rId7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2"/>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userDrawn="1">
          <p15:clr>
            <a:srgbClr val="C35EA4"/>
          </p15:clr>
        </p15:guide>
        <p15:guide id="17" pos="7320" userDrawn="1">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92" userDrawn="1">
          <p15:clr>
            <a:srgbClr val="A4A3A4"/>
          </p15:clr>
        </p15:guide>
        <p15:guide id="29" orient="horz" pos="4135">
          <p15:clr>
            <a:srgbClr val="A4A3A4"/>
          </p15:clr>
        </p15:guide>
        <p15:guide id="30" pos="7488" userDrawn="1">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8.xml"/></Relationships>
</file>

<file path=ppt/slides/_rels/slide1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0.xml"/><Relationship Id="rId1" Type="http://schemas.openxmlformats.org/officeDocument/2006/relationships/slideLayout" Target="../slideLayouts/slideLayout68.xml"/></Relationships>
</file>

<file path=ppt/slides/_rels/slide1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1.xml"/><Relationship Id="rId1" Type="http://schemas.openxmlformats.org/officeDocument/2006/relationships/slideLayout" Target="../slideLayouts/slideLayout68.xml"/><Relationship Id="rId4" Type="http://schemas.openxmlformats.org/officeDocument/2006/relationships/image" Target="../media/image57.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1.xml"/></Relationships>
</file>

<file path=ppt/slides/_rels/slide1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4.xml"/><Relationship Id="rId1" Type="http://schemas.openxmlformats.org/officeDocument/2006/relationships/slideLayout" Target="../slideLayouts/slideLayout68.xml"/></Relationships>
</file>

<file path=ppt/slides/_rels/slide1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5.xml"/><Relationship Id="rId1" Type="http://schemas.openxmlformats.org/officeDocument/2006/relationships/slideLayout" Target="../slideLayouts/slideLayout68.xml"/></Relationships>
</file>

<file path=ppt/slides/_rels/slide1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6.xml"/><Relationship Id="rId1" Type="http://schemas.openxmlformats.org/officeDocument/2006/relationships/slideLayout" Target="../slideLayouts/slideLayout68.xml"/></Relationships>
</file>

<file path=ppt/slides/_rels/slide1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7.xml"/><Relationship Id="rId1" Type="http://schemas.openxmlformats.org/officeDocument/2006/relationships/slideLayout" Target="../slideLayouts/slideLayout68.xml"/></Relationships>
</file>

<file path=ppt/slides/_rels/slide1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8.xml"/><Relationship Id="rId1" Type="http://schemas.openxmlformats.org/officeDocument/2006/relationships/slideLayout" Target="../slideLayouts/slideLayout68.xml"/><Relationship Id="rId4" Type="http://schemas.openxmlformats.org/officeDocument/2006/relationships/image" Target="../media/image57.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8.xml"/></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3.xml"/><Relationship Id="rId1" Type="http://schemas.openxmlformats.org/officeDocument/2006/relationships/slideLayout" Target="../slideLayouts/slideLayout68.xml"/></Relationships>
</file>

<file path=ppt/slides/_rels/slide2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4.xml"/><Relationship Id="rId1" Type="http://schemas.openxmlformats.org/officeDocument/2006/relationships/slideLayout" Target="../slideLayouts/slideLayout6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8.xml"/></Relationships>
</file>

<file path=ppt/slides/_rels/slide2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7.xml"/><Relationship Id="rId1" Type="http://schemas.openxmlformats.org/officeDocument/2006/relationships/slideLayout" Target="../slideLayouts/slideLayout68.xml"/><Relationship Id="rId4" Type="http://schemas.openxmlformats.org/officeDocument/2006/relationships/image" Target="../media/image57.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8" Type="http://schemas.openxmlformats.org/officeDocument/2006/relationships/image" Target="../media/image480.png"/><Relationship Id="rId13" Type="http://schemas.openxmlformats.org/officeDocument/2006/relationships/slide" Target="slide29.xml"/><Relationship Id="rId3" Type="http://schemas.openxmlformats.org/officeDocument/2006/relationships/image" Target="../media/image47.png"/><Relationship Id="rId7" Type="http://schemas.openxmlformats.org/officeDocument/2006/relationships/slide" Target="slide13.xml"/><Relationship Id="rId12" Type="http://schemas.openxmlformats.org/officeDocument/2006/relationships/image" Target="../media/image50.png"/><Relationship Id="rId17" Type="http://schemas.openxmlformats.org/officeDocument/2006/relationships/image" Target="../media/image510.png"/><Relationship Id="rId2" Type="http://schemas.openxmlformats.org/officeDocument/2006/relationships/notesSlide" Target="../notesSlides/notesSlide3.xml"/><Relationship Id="rId16" Type="http://schemas.openxmlformats.org/officeDocument/2006/relationships/slide" Target="slide34.xml"/><Relationship Id="rId1" Type="http://schemas.openxmlformats.org/officeDocument/2006/relationships/slideLayout" Target="../slideLayouts/slideLayout73.xml"/><Relationship Id="rId6" Type="http://schemas.openxmlformats.org/officeDocument/2006/relationships/image" Target="../media/image48.png"/><Relationship Id="rId11" Type="http://schemas.openxmlformats.org/officeDocument/2006/relationships/image" Target="../media/image490.png"/><Relationship Id="rId5" Type="http://schemas.openxmlformats.org/officeDocument/2006/relationships/image" Target="../media/image470.png"/><Relationship Id="rId15" Type="http://schemas.openxmlformats.org/officeDocument/2006/relationships/image" Target="../media/image51.png"/><Relationship Id="rId10" Type="http://schemas.openxmlformats.org/officeDocument/2006/relationships/slide" Target="slide20.xml"/><Relationship Id="rId4" Type="http://schemas.openxmlformats.org/officeDocument/2006/relationships/slide" Target="slide4.xml"/><Relationship Id="rId9" Type="http://schemas.openxmlformats.org/officeDocument/2006/relationships/image" Target="../media/image49.png"/><Relationship Id="rId14" Type="http://schemas.openxmlformats.org/officeDocument/2006/relationships/image" Target="../media/image500.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8.xml"/></Relationships>
</file>

<file path=ppt/slides/_rels/slide3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2.xml"/><Relationship Id="rId1" Type="http://schemas.openxmlformats.org/officeDocument/2006/relationships/slideLayout" Target="../slideLayouts/slideLayout68.xml"/><Relationship Id="rId4" Type="http://schemas.openxmlformats.org/officeDocument/2006/relationships/image" Target="../media/image57.sv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8.xml"/></Relationships>
</file>

<file path=ppt/slides/_rels/slide3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7.xml"/><Relationship Id="rId1" Type="http://schemas.openxmlformats.org/officeDocument/2006/relationships/slideLayout" Target="../slideLayouts/slideLayout68.xml"/><Relationship Id="rId4" Type="http://schemas.openxmlformats.org/officeDocument/2006/relationships/image" Target="../media/image57.sv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8.xml"/></Relationships>
</file>

<file path=ppt/slides/_rels/slide39.xml.rels><?xml version="1.0" encoding="UTF-8" standalone="yes"?>
<Relationships xmlns="http://schemas.openxmlformats.org/package/2006/relationships"><Relationship Id="rId8" Type="http://schemas.openxmlformats.org/officeDocument/2006/relationships/hyperlink" Target="https://learn.microsoft.com/azure-stack/hci/manage/configure-network-security-groups-with-tags" TargetMode="External"/><Relationship Id="rId3" Type="http://schemas.openxmlformats.org/officeDocument/2006/relationships/hyperlink" Target="https://learn.microsoft.com/azure/virtual-network/network-security-group-how-it-works" TargetMode="External"/><Relationship Id="rId7" Type="http://schemas.openxmlformats.org/officeDocument/2006/relationships/hyperlink" Target="https://learn.microsoft.com/azure-stack/hci/manage/manage-default-network-access-policies-virtual-machines" TargetMode="External"/><Relationship Id="rId2" Type="http://schemas.openxmlformats.org/officeDocument/2006/relationships/notesSlide" Target="../notesSlides/notesSlide39.xml"/><Relationship Id="rId1" Type="http://schemas.openxmlformats.org/officeDocument/2006/relationships/slideLayout" Target="../slideLayouts/slideLayout68.xml"/><Relationship Id="rId6" Type="http://schemas.openxmlformats.org/officeDocument/2006/relationships/hyperlink" Target="https://learn.microsoft.com/azure-stack/hci/concepts/datacenter-firewall-overview" TargetMode="External"/><Relationship Id="rId11" Type="http://schemas.openxmlformats.org/officeDocument/2006/relationships/hyperlink" Target="https://technet.microsoft.com/windows-server-docs/networking/sdn/technologies/network-function-virtualization/datacenter-firewall-overview" TargetMode="External"/><Relationship Id="rId5" Type="http://schemas.openxmlformats.org/officeDocument/2006/relationships/hyperlink" Target="https://learn.microsoft.com/openspecs/windows_protocols/ms-ncnbi/ba686df7-bb5e-496c-8ab2-835441952327" TargetMode="External"/><Relationship Id="rId10" Type="http://schemas.openxmlformats.org/officeDocument/2006/relationships/hyperlink" Target="https://learn.microsoft.com/azure-stack/hci/manage/use-datacenter-firewall-windows-admin-center" TargetMode="External"/><Relationship Id="rId4" Type="http://schemas.openxmlformats.org/officeDocument/2006/relationships/hyperlink" Target="https://learn.microsoft.com/openspecs/windows_protocols/ms-ncnbi/cd0e5e9f-85be-4403-a70a-e86e49a5a487" TargetMode="External"/><Relationship Id="rId9" Type="http://schemas.openxmlformats.org/officeDocument/2006/relationships/hyperlink" Target="https://learn.microsoft.com/azure-stack/hci/manage/use-datacenter-firewall-powershel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8.xml"/></Relationships>
</file>

<file path=ppt/slides/_rels/slide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xml"/><Relationship Id="rId1" Type="http://schemas.openxmlformats.org/officeDocument/2006/relationships/slideLayout" Target="../slideLayouts/slideLayout6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8.xml"/></Relationships>
</file>

<file path=ppt/slides/_rels/slide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8.xml"/><Relationship Id="rId1" Type="http://schemas.openxmlformats.org/officeDocument/2006/relationships/slideLayout" Target="../slideLayouts/slideLayout68.xml"/></Relationships>
</file>

<file path=ppt/slides/_rels/slide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9.xml"/><Relationship Id="rId1" Type="http://schemas.openxmlformats.org/officeDocument/2006/relationships/slideLayout" Target="../slideLayouts/slideLayout6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2478280"/>
            <a:ext cx="11018520" cy="1093862"/>
          </a:xfrm>
        </p:spPr>
        <p:txBody>
          <a:bodyPr vert="horz" wrap="square" lIns="91440" tIns="45720" rIns="91440" bIns="45720" rtlCol="0" anchor="t" anchorCtr="0">
            <a:normAutofit/>
          </a:bodyPr>
          <a:lstStyle/>
          <a:p>
            <a:pPr>
              <a:lnSpc>
                <a:spcPct val="90000"/>
              </a:lnSpc>
            </a:pPr>
            <a:r>
              <a:rPr lang="en-US" sz="3300" spc="600" dirty="0"/>
              <a:t>Software Defined Networking (SDN) training</a:t>
            </a:r>
          </a:p>
        </p:txBody>
      </p:sp>
      <p:sp>
        <p:nvSpPr>
          <p:cNvPr id="3" name="Text Placeholder 2"/>
          <p:cNvSpPr>
            <a:spLocks noGrp="1"/>
          </p:cNvSpPr>
          <p:nvPr>
            <p:ph type="body" sz="quarter" idx="17"/>
          </p:nvPr>
        </p:nvSpPr>
        <p:spPr>
          <a:xfrm>
            <a:off x="588263" y="3747333"/>
            <a:ext cx="7316597" cy="739209"/>
          </a:xfrm>
        </p:spPr>
        <p:txBody>
          <a:bodyPr vert="horz" wrap="square" lIns="91440" tIns="45720" rIns="91440" bIns="45720" rtlCol="0" anchor="t">
            <a:normAutofit/>
          </a:bodyPr>
          <a:lstStyle/>
          <a:p>
            <a:pPr>
              <a:lnSpc>
                <a:spcPct val="90000"/>
              </a:lnSpc>
              <a:spcAft>
                <a:spcPts val="600"/>
              </a:spcAft>
            </a:pPr>
            <a:r>
              <a:rPr lang="en-US" sz="3000" dirty="0"/>
              <a:t>Module 4: Datacenter Firewall</a:t>
            </a:r>
          </a:p>
        </p:txBody>
      </p:sp>
    </p:spTree>
    <p:extLst>
      <p:ext uri="{BB962C8B-B14F-4D97-AF65-F5344CB8AC3E}">
        <p14:creationId xmlns:p14="http://schemas.microsoft.com/office/powerpoint/2010/main" val="90177723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D0D972-6F1C-014B-33F1-3C98DFCB54F7}"/>
              </a:ext>
            </a:extLst>
          </p:cNvPr>
          <p:cNvSpPr>
            <a:spLocks noGrp="1"/>
          </p:cNvSpPr>
          <p:nvPr>
            <p:ph type="title" idx="4294967295"/>
          </p:nvPr>
        </p:nvSpPr>
        <p:spPr>
          <a:xfrm>
            <a:off x="0" y="131198"/>
            <a:ext cx="9810750" cy="883942"/>
          </a:xfrm>
        </p:spPr>
        <p:txBody>
          <a:bodyPr vert="horz" lIns="91440" tIns="45720" rIns="91440" bIns="45720" rtlCol="0" anchor="ctr">
            <a:normAutofit/>
          </a:bodyPr>
          <a:lstStyle/>
          <a:p>
            <a:r>
              <a:rPr lang="en-US" dirty="0"/>
              <a:t>SDN security boundaries</a:t>
            </a:r>
          </a:p>
        </p:txBody>
      </p:sp>
      <p:sp>
        <p:nvSpPr>
          <p:cNvPr id="10" name="Text Placeholder 9">
            <a:extLst>
              <a:ext uri="{FF2B5EF4-FFF2-40B4-BE49-F238E27FC236}">
                <a16:creationId xmlns:a16="http://schemas.microsoft.com/office/drawing/2014/main" id="{98515FC9-B907-9238-D13D-AC5F5758A457}"/>
              </a:ext>
            </a:extLst>
          </p:cNvPr>
          <p:cNvSpPr>
            <a:spLocks noGrp="1"/>
          </p:cNvSpPr>
          <p:nvPr>
            <p:ph sz="half" idx="4294967295"/>
          </p:nvPr>
        </p:nvSpPr>
        <p:spPr>
          <a:xfrm>
            <a:off x="368676" y="1015140"/>
            <a:ext cx="6163860" cy="5610385"/>
          </a:xfrm>
        </p:spPr>
        <p:txBody>
          <a:bodyPr vert="horz" lIns="91440" tIns="45720" rIns="91440" bIns="45720" rtlCol="0">
            <a:noAutofit/>
          </a:bodyPr>
          <a:lstStyle/>
          <a:p>
            <a:r>
              <a:rPr lang="en-US" dirty="0"/>
              <a:t>NSGs can apply security policy across all VMs within a subnet.</a:t>
            </a:r>
          </a:p>
          <a:p>
            <a:r>
              <a:rPr lang="en-US" dirty="0"/>
              <a:t>Each subnet can have its own ACL and is inherited automatically for new deployments.</a:t>
            </a:r>
          </a:p>
          <a:p>
            <a:r>
              <a:rPr lang="en-US" dirty="0"/>
              <a:t>Traffic between subnets can be allowed or blocked based on 5-tuple rules.</a:t>
            </a:r>
          </a:p>
          <a:p>
            <a:r>
              <a:rPr lang="en-US" dirty="0"/>
              <a:t>VMs and virtual networks can have a public virtual IP attached to allow outbound/inbound communications.</a:t>
            </a:r>
          </a:p>
        </p:txBody>
      </p:sp>
      <p:pic>
        <p:nvPicPr>
          <p:cNvPr id="7" name="Content Placeholder 6">
            <a:extLst>
              <a:ext uri="{FF2B5EF4-FFF2-40B4-BE49-F238E27FC236}">
                <a16:creationId xmlns:a16="http://schemas.microsoft.com/office/drawing/2014/main" id="{24A1DA26-CF0F-CFAC-70F1-9A47C4CF78F5}"/>
              </a:ext>
            </a:extLst>
          </p:cNvPr>
          <p:cNvPicPr>
            <a:picLocks noGrp="1" noChangeAspect="1"/>
          </p:cNvPicPr>
          <p:nvPr>
            <p:ph sz="half" idx="4294967295"/>
          </p:nvPr>
        </p:nvPicPr>
        <p:blipFill>
          <a:blip r:embed="rId3"/>
          <a:stretch>
            <a:fillRect/>
          </a:stretch>
        </p:blipFill>
        <p:spPr>
          <a:xfrm>
            <a:off x="6447995" y="2374791"/>
            <a:ext cx="5565775" cy="3103563"/>
          </a:xfrm>
          <a:prstGeom prst="rect">
            <a:avLst/>
          </a:prstGeom>
        </p:spPr>
      </p:pic>
    </p:spTree>
    <p:extLst>
      <p:ext uri="{BB962C8B-B14F-4D97-AF65-F5344CB8AC3E}">
        <p14:creationId xmlns:p14="http://schemas.microsoft.com/office/powerpoint/2010/main" val="9718918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idx="4294967295"/>
          </p:nvPr>
        </p:nvSpPr>
        <p:spPr>
          <a:xfrm>
            <a:off x="346074" y="609600"/>
            <a:ext cx="5216526" cy="851243"/>
          </a:xfrm>
        </p:spPr>
        <p:txBody>
          <a:bodyPr>
            <a:normAutofit/>
          </a:bodyPr>
          <a:lstStyle/>
          <a:p>
            <a:r>
              <a:rPr lang="en-US" dirty="0"/>
              <a:t>Lab	</a:t>
            </a:r>
          </a:p>
        </p:txBody>
      </p:sp>
      <p:pic>
        <p:nvPicPr>
          <p:cNvPr id="9" name="Graphic 8" descr="Gears">
            <a:extLst>
              <a:ext uri="{FF2B5EF4-FFF2-40B4-BE49-F238E27FC236}">
                <a16:creationId xmlns:a16="http://schemas.microsoft.com/office/drawing/2014/main" id="{611F04DD-935E-76C9-E04C-A74CBE2FB6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17603" y="1460843"/>
            <a:ext cx="3951737" cy="3951737"/>
          </a:xfrm>
          <a:prstGeom prst="rect">
            <a:avLst/>
          </a:prstGeom>
        </p:spPr>
      </p:pic>
      <p:sp>
        <p:nvSpPr>
          <p:cNvPr id="4" name="Content Placeholder 2">
            <a:extLst>
              <a:ext uri="{FF2B5EF4-FFF2-40B4-BE49-F238E27FC236}">
                <a16:creationId xmlns:a16="http://schemas.microsoft.com/office/drawing/2014/main" id="{20AF3120-719C-3B37-6DC0-4511770C0544}"/>
              </a:ext>
            </a:extLst>
          </p:cNvPr>
          <p:cNvSpPr txBox="1">
            <a:spLocks/>
          </p:cNvSpPr>
          <p:nvPr/>
        </p:nvSpPr>
        <p:spPr>
          <a:xfrm>
            <a:off x="604434" y="1590675"/>
            <a:ext cx="5491566" cy="3897312"/>
          </a:xfrm>
          <a:prstGeom prst="rect">
            <a:avLst/>
          </a:prstGeom>
        </p:spPr>
        <p:txBody>
          <a:bodyPr vert="horz" wrap="square" lIns="0" tIns="0" rIns="0" bIns="0" rtlCol="0">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dirty="0"/>
              <a:t>There’s no lab for the </a:t>
            </a:r>
            <a:r>
              <a:rPr lang="en-US" b="1" dirty="0"/>
              <a:t>Datacenter firewall overview</a:t>
            </a:r>
            <a:r>
              <a:rPr lang="en-US" dirty="0"/>
              <a:t> topic.</a:t>
            </a:r>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9294634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idx="4294967295"/>
          </p:nvPr>
        </p:nvSpPr>
        <p:spPr>
          <a:xfrm>
            <a:off x="705174" y="457200"/>
            <a:ext cx="10841064" cy="554038"/>
          </a:xfrm>
        </p:spPr>
        <p:txBody>
          <a:bodyPr/>
          <a:lstStyle/>
          <a:p>
            <a:r>
              <a:rPr lang="en-US" dirty="0">
                <a:ea typeface="Batang"/>
                <a:cs typeface="Segoe UI"/>
              </a:rPr>
              <a:t>Knowledge check</a:t>
            </a:r>
            <a:endParaRPr lang="en-US" dirty="0">
              <a:ea typeface="Batang"/>
            </a:endParaRPr>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4294967295"/>
          </p:nvPr>
        </p:nvSpPr>
        <p:spPr>
          <a:xfrm>
            <a:off x="643180" y="2197100"/>
            <a:ext cx="9173920" cy="1465016"/>
          </a:xfrm>
        </p:spPr>
        <p:txBody>
          <a:bodyPr vert="horz" wrap="square" lIns="0" tIns="0" rIns="0" bIns="0" rtlCol="0" anchor="t">
            <a:spAutoFit/>
          </a:bodyPr>
          <a:lstStyle/>
          <a:p>
            <a:pPr marL="514350" indent="-514350">
              <a:buAutoNum type="arabicPeriod"/>
            </a:pPr>
            <a:r>
              <a:rPr lang="en-US" dirty="0">
                <a:ea typeface="Batang"/>
                <a:cs typeface="Segoe UI"/>
              </a:rPr>
              <a:t>How are firewall policies enforced?</a:t>
            </a:r>
          </a:p>
          <a:p>
            <a:pPr marL="514350" indent="-514350">
              <a:buAutoNum type="arabicPeriod"/>
            </a:pPr>
            <a:endParaRPr lang="en-US" dirty="0">
              <a:ea typeface="Batang"/>
              <a:cs typeface="Segoe UI"/>
            </a:endParaRPr>
          </a:p>
          <a:p>
            <a:pPr marL="514350" indent="-514350">
              <a:buAutoNum type="arabicPeriod"/>
            </a:pPr>
            <a:endParaRPr lang="en-US" dirty="0">
              <a:cs typeface="Segoe UI"/>
            </a:endParaRPr>
          </a:p>
        </p:txBody>
      </p:sp>
    </p:spTree>
    <p:extLst>
      <p:ext uri="{BB962C8B-B14F-4D97-AF65-F5344CB8AC3E}">
        <p14:creationId xmlns:p14="http://schemas.microsoft.com/office/powerpoint/2010/main" val="289578884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ACEF08-923C-9CAD-CF8F-E3766CD4F6B3}"/>
              </a:ext>
            </a:extLst>
          </p:cNvPr>
          <p:cNvSpPr>
            <a:spLocks noGrp="1"/>
          </p:cNvSpPr>
          <p:nvPr>
            <p:ph type="title"/>
          </p:nvPr>
        </p:nvSpPr>
        <p:spPr>
          <a:xfrm>
            <a:off x="585216" y="2426410"/>
            <a:ext cx="9144000" cy="1107996"/>
          </a:xfrm>
          <a:noFill/>
        </p:spPr>
        <p:txBody>
          <a:bodyPr vert="horz" wrap="square" lIns="0" tIns="0" rIns="0" bIns="0" rtlCol="0" anchor="b" anchorCtr="0">
            <a:spAutoFit/>
          </a:bodyPr>
          <a:lstStyle/>
          <a:p>
            <a:r>
              <a:rPr lang="en-US" sz="3600" spc="600" dirty="0">
                <a:solidFill>
                  <a:schemeClr val="tx1"/>
                </a:solidFill>
              </a:rPr>
              <a:t>Explain datacenter firewall architecture</a:t>
            </a:r>
          </a:p>
        </p:txBody>
      </p:sp>
    </p:spTree>
    <p:extLst>
      <p:ext uri="{BB962C8B-B14F-4D97-AF65-F5344CB8AC3E}">
        <p14:creationId xmlns:p14="http://schemas.microsoft.com/office/powerpoint/2010/main" val="321933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147234" y="609600"/>
            <a:ext cx="5328054" cy="958850"/>
          </a:xfrm>
        </p:spPr>
        <p:txBody>
          <a:bodyPr>
            <a:normAutofit/>
          </a:bodyPr>
          <a:lstStyle/>
          <a:p>
            <a:r>
              <a:rPr lang="en-US" dirty="0"/>
              <a:t>Architecture overview</a:t>
            </a:r>
          </a:p>
        </p:txBody>
      </p:sp>
      <p:sp>
        <p:nvSpPr>
          <p:cNvPr id="2" name="Text Placeholder 1"/>
          <p:cNvSpPr>
            <a:spLocks noGrp="1"/>
          </p:cNvSpPr>
          <p:nvPr>
            <p:ph sz="half" idx="4294967295"/>
          </p:nvPr>
        </p:nvSpPr>
        <p:spPr>
          <a:xfrm>
            <a:off x="317715" y="1449293"/>
            <a:ext cx="6411667" cy="4866266"/>
          </a:xfrm>
        </p:spPr>
        <p:txBody>
          <a:bodyPr>
            <a:normAutofit fontScale="92500" lnSpcReduction="10000"/>
          </a:bodyPr>
          <a:lstStyle/>
          <a:p>
            <a:r>
              <a:rPr lang="en-US" dirty="0"/>
              <a:t>Like other NC services, SDN Firewall (SDNFW) will receive REST operations via northbound API.</a:t>
            </a:r>
          </a:p>
          <a:p>
            <a:r>
              <a:rPr lang="en-US" dirty="0"/>
              <a:t>SDNFW stores its configuration within the Service Fabric Partition Database.</a:t>
            </a:r>
          </a:p>
          <a:p>
            <a:r>
              <a:rPr lang="en-US" dirty="0"/>
              <a:t>SDNFW communicates via southbound interface using OVSDB protocol on each individual server. </a:t>
            </a:r>
          </a:p>
          <a:p>
            <a:r>
              <a:rPr lang="en-US" dirty="0"/>
              <a:t>The FW plugin within NCHostAgent will detect new goal state within the database and will push the policies via the Virtual Filtering Platform (VFP) API.</a:t>
            </a:r>
          </a:p>
          <a:p>
            <a:endParaRPr lang="en-US" dirty="0"/>
          </a:p>
        </p:txBody>
      </p:sp>
      <p:pic>
        <p:nvPicPr>
          <p:cNvPr id="4" name="Picture 3" descr="A screenshot of a computer&#10;&#10;Description automatically generated">
            <a:extLst>
              <a:ext uri="{FF2B5EF4-FFF2-40B4-BE49-F238E27FC236}">
                <a16:creationId xmlns:a16="http://schemas.microsoft.com/office/drawing/2014/main" id="{2B429F39-726C-37AA-0964-3BC5A715ECA6}"/>
              </a:ext>
            </a:extLst>
          </p:cNvPr>
          <p:cNvPicPr>
            <a:picLocks noChangeAspect="1"/>
          </p:cNvPicPr>
          <p:nvPr/>
        </p:nvPicPr>
        <p:blipFill>
          <a:blip r:embed="rId3"/>
          <a:stretch>
            <a:fillRect/>
          </a:stretch>
        </p:blipFill>
        <p:spPr>
          <a:xfrm>
            <a:off x="7192231" y="175846"/>
            <a:ext cx="4533654" cy="6652847"/>
          </a:xfrm>
          <a:prstGeom prst="rect">
            <a:avLst/>
          </a:prstGeom>
        </p:spPr>
      </p:pic>
    </p:spTree>
    <p:extLst>
      <p:ext uri="{BB962C8B-B14F-4D97-AF65-F5344CB8AC3E}">
        <p14:creationId xmlns:p14="http://schemas.microsoft.com/office/powerpoint/2010/main" val="165242800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40805-7D1A-8239-74C8-2B49A7D25A93}"/>
              </a:ext>
            </a:extLst>
          </p:cNvPr>
          <p:cNvSpPr>
            <a:spLocks noGrp="1"/>
          </p:cNvSpPr>
          <p:nvPr>
            <p:ph type="title" idx="4294967295"/>
          </p:nvPr>
        </p:nvSpPr>
        <p:spPr>
          <a:xfrm>
            <a:off x="209227" y="457200"/>
            <a:ext cx="11982773" cy="554038"/>
          </a:xfrm>
        </p:spPr>
        <p:txBody>
          <a:bodyPr/>
          <a:lstStyle/>
          <a:p>
            <a:r>
              <a:rPr lang="en-US" dirty="0"/>
              <a:t>Policy configuration</a:t>
            </a:r>
          </a:p>
        </p:txBody>
      </p:sp>
      <p:sp>
        <p:nvSpPr>
          <p:cNvPr id="3" name="Content Placeholder 2">
            <a:extLst>
              <a:ext uri="{FF2B5EF4-FFF2-40B4-BE49-F238E27FC236}">
                <a16:creationId xmlns:a16="http://schemas.microsoft.com/office/drawing/2014/main" id="{B9B760FB-1868-C8B1-90F9-1C7E51A757B8}"/>
              </a:ext>
            </a:extLst>
          </p:cNvPr>
          <p:cNvSpPr>
            <a:spLocks noGrp="1"/>
          </p:cNvSpPr>
          <p:nvPr>
            <p:ph sz="half" idx="4294967295"/>
          </p:nvPr>
        </p:nvSpPr>
        <p:spPr>
          <a:xfrm>
            <a:off x="557939" y="1701638"/>
            <a:ext cx="6207071" cy="3705630"/>
          </a:xfrm>
        </p:spPr>
        <p:txBody>
          <a:bodyPr/>
          <a:lstStyle/>
          <a:p>
            <a:r>
              <a:rPr lang="en-US" dirty="0"/>
              <a:t>SDN firewall service configures the ACLs.</a:t>
            </a:r>
          </a:p>
          <a:p>
            <a:r>
              <a:rPr lang="en-US" dirty="0"/>
              <a:t>Policies are pushed via NC southbound API over OVSDB.</a:t>
            </a:r>
          </a:p>
          <a:p>
            <a:r>
              <a:rPr lang="en-US" dirty="0"/>
              <a:t>FW Plugin will monitor the ms_firewall database.</a:t>
            </a:r>
          </a:p>
          <a:p>
            <a:r>
              <a:rPr lang="en-US" dirty="0"/>
              <a:t>FW Plugin will calculate policy and push policy to VFP.</a:t>
            </a:r>
          </a:p>
        </p:txBody>
      </p:sp>
      <p:pic>
        <p:nvPicPr>
          <p:cNvPr id="9" name="Content Placeholder 8">
            <a:extLst>
              <a:ext uri="{FF2B5EF4-FFF2-40B4-BE49-F238E27FC236}">
                <a16:creationId xmlns:a16="http://schemas.microsoft.com/office/drawing/2014/main" id="{9FEFAD57-37E7-98A6-D331-515BFF7A195B}"/>
              </a:ext>
            </a:extLst>
          </p:cNvPr>
          <p:cNvPicPr>
            <a:picLocks noGrp="1" noChangeAspect="1"/>
          </p:cNvPicPr>
          <p:nvPr>
            <p:ph sz="half" idx="4294967295"/>
          </p:nvPr>
        </p:nvPicPr>
        <p:blipFill>
          <a:blip r:embed="rId3"/>
          <a:stretch>
            <a:fillRect/>
          </a:stretch>
        </p:blipFill>
        <p:spPr>
          <a:xfrm>
            <a:off x="7160488" y="756241"/>
            <a:ext cx="3168112" cy="5029602"/>
          </a:xfrm>
        </p:spPr>
      </p:pic>
    </p:spTree>
    <p:extLst>
      <p:ext uri="{BB962C8B-B14F-4D97-AF65-F5344CB8AC3E}">
        <p14:creationId xmlns:p14="http://schemas.microsoft.com/office/powerpoint/2010/main" val="59368561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A7CA8FF-4F44-DCB2-FA0C-2ADB6E9E143B}"/>
              </a:ext>
            </a:extLst>
          </p:cNvPr>
          <p:cNvSpPr>
            <a:spLocks noGrp="1"/>
          </p:cNvSpPr>
          <p:nvPr>
            <p:ph type="title" idx="4294967295"/>
          </p:nvPr>
        </p:nvSpPr>
        <p:spPr>
          <a:xfrm>
            <a:off x="201478" y="457200"/>
            <a:ext cx="5361122" cy="1143000"/>
          </a:xfrm>
        </p:spPr>
        <p:txBody>
          <a:bodyPr>
            <a:normAutofit/>
          </a:bodyPr>
          <a:lstStyle/>
          <a:p>
            <a:r>
              <a:rPr lang="en-US" dirty="0"/>
              <a:t>NCHostAgent</a:t>
            </a:r>
          </a:p>
        </p:txBody>
      </p:sp>
      <p:sp>
        <p:nvSpPr>
          <p:cNvPr id="4" name="Text Placeholder 3">
            <a:extLst>
              <a:ext uri="{FF2B5EF4-FFF2-40B4-BE49-F238E27FC236}">
                <a16:creationId xmlns:a16="http://schemas.microsoft.com/office/drawing/2014/main" id="{4AB5C2C0-CB7A-2A81-6BCE-A9655AF09BCB}"/>
              </a:ext>
            </a:extLst>
          </p:cNvPr>
          <p:cNvSpPr>
            <a:spLocks noGrp="1"/>
          </p:cNvSpPr>
          <p:nvPr>
            <p:ph type="body" sz="half" idx="4294967295"/>
          </p:nvPr>
        </p:nvSpPr>
        <p:spPr>
          <a:xfrm>
            <a:off x="449451" y="1525830"/>
            <a:ext cx="5361122" cy="4603750"/>
          </a:xfrm>
        </p:spPr>
        <p:txBody>
          <a:bodyPr>
            <a:noAutofit/>
          </a:bodyPr>
          <a:lstStyle/>
          <a:p>
            <a:pPr marL="285750" indent="-285750">
              <a:buFont typeface="Arial" panose="020B0604020202020204" pitchFamily="34" charset="0"/>
              <a:buChar char="•"/>
            </a:pPr>
            <a:r>
              <a:rPr lang="en-US" dirty="0"/>
              <a:t>FWM service pushes policies into the ms_firewall database using OVSDB protocol.</a:t>
            </a:r>
          </a:p>
          <a:p>
            <a:pPr marL="285750" indent="-285750">
              <a:buFont typeface="Arial" panose="020B0604020202020204" pitchFamily="34" charset="0"/>
              <a:buChar char="•"/>
            </a:pPr>
            <a:r>
              <a:rPr lang="en-US" dirty="0"/>
              <a:t>FW Plugin within NCHostAgent detects the changes and calculates policies.</a:t>
            </a:r>
          </a:p>
          <a:p>
            <a:pPr marL="285750" indent="-285750">
              <a:buFont typeface="Arial" panose="020B0604020202020204" pitchFamily="34" charset="0"/>
              <a:buChar char="•"/>
            </a:pPr>
            <a:r>
              <a:rPr lang="en-US" dirty="0"/>
              <a:t>FW Plugins programs the policies via the VFP API.</a:t>
            </a:r>
          </a:p>
          <a:p>
            <a:pPr marL="285750" indent="-285750">
              <a:buFont typeface="Arial" panose="020B0604020202020204" pitchFamily="34" charset="0"/>
              <a:buChar char="•"/>
            </a:pPr>
            <a:r>
              <a:rPr lang="en-US" dirty="0"/>
              <a:t>Rules are then applied on the port for the NIC.</a:t>
            </a:r>
          </a:p>
        </p:txBody>
      </p:sp>
      <p:pic>
        <p:nvPicPr>
          <p:cNvPr id="10" name="Content Placeholder 9">
            <a:extLst>
              <a:ext uri="{FF2B5EF4-FFF2-40B4-BE49-F238E27FC236}">
                <a16:creationId xmlns:a16="http://schemas.microsoft.com/office/drawing/2014/main" id="{FE6A2506-B27A-6AE3-D043-BE5E11F6F609}"/>
              </a:ext>
            </a:extLst>
          </p:cNvPr>
          <p:cNvPicPr>
            <a:picLocks noGrp="1" noChangeAspect="1"/>
          </p:cNvPicPr>
          <p:nvPr>
            <p:ph idx="4294967295"/>
          </p:nvPr>
        </p:nvPicPr>
        <p:blipFill>
          <a:blip r:embed="rId3"/>
          <a:stretch>
            <a:fillRect/>
          </a:stretch>
        </p:blipFill>
        <p:spPr>
          <a:xfrm>
            <a:off x="6381429" y="1279525"/>
            <a:ext cx="5562600" cy="4298950"/>
          </a:xfrm>
        </p:spPr>
      </p:pic>
    </p:spTree>
    <p:extLst>
      <p:ext uri="{BB962C8B-B14F-4D97-AF65-F5344CB8AC3E}">
        <p14:creationId xmlns:p14="http://schemas.microsoft.com/office/powerpoint/2010/main" val="198913149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F6EB46-7A6F-1687-2DA6-EBE17E1A180D}"/>
              </a:ext>
            </a:extLst>
          </p:cNvPr>
          <p:cNvSpPr>
            <a:spLocks noGrp="1"/>
          </p:cNvSpPr>
          <p:nvPr>
            <p:ph type="title" idx="4294967295"/>
          </p:nvPr>
        </p:nvSpPr>
        <p:spPr>
          <a:xfrm>
            <a:off x="338328" y="457200"/>
            <a:ext cx="5915238" cy="767166"/>
          </a:xfrm>
        </p:spPr>
        <p:txBody>
          <a:bodyPr>
            <a:normAutofit fontScale="90000"/>
          </a:bodyPr>
          <a:lstStyle/>
          <a:p>
            <a:r>
              <a:rPr lang="en-US" dirty="0"/>
              <a:t>Virtual filtering platform (VFP)</a:t>
            </a:r>
          </a:p>
        </p:txBody>
      </p:sp>
      <p:sp>
        <p:nvSpPr>
          <p:cNvPr id="5" name="Text Placeholder 4">
            <a:extLst>
              <a:ext uri="{FF2B5EF4-FFF2-40B4-BE49-F238E27FC236}">
                <a16:creationId xmlns:a16="http://schemas.microsoft.com/office/drawing/2014/main" id="{17618C9A-F975-C85E-DE02-3EB7FA9EA33F}"/>
              </a:ext>
            </a:extLst>
          </p:cNvPr>
          <p:cNvSpPr>
            <a:spLocks noGrp="1"/>
          </p:cNvSpPr>
          <p:nvPr>
            <p:ph type="body" sz="half" idx="4294967295"/>
          </p:nvPr>
        </p:nvSpPr>
        <p:spPr>
          <a:xfrm>
            <a:off x="247972" y="1224366"/>
            <a:ext cx="5711125" cy="4025900"/>
          </a:xfrm>
        </p:spPr>
        <p:txBody>
          <a:bodyPr>
            <a:normAutofit fontScale="47500" lnSpcReduction="20000"/>
          </a:bodyPr>
          <a:lstStyle/>
          <a:p>
            <a:pPr marL="285750" indent="-285750">
              <a:buFont typeface="Arial" panose="020B0604020202020204" pitchFamily="34" charset="0"/>
              <a:buChar char="•"/>
            </a:pPr>
            <a:r>
              <a:rPr lang="en-US" sz="4500" dirty="0"/>
              <a:t>Comprised of layers, groups, and rules.</a:t>
            </a:r>
          </a:p>
          <a:p>
            <a:pPr marL="285750" indent="-285750">
              <a:buFont typeface="Arial" panose="020B0604020202020204" pitchFamily="34" charset="0"/>
              <a:buChar char="•"/>
            </a:pPr>
            <a:r>
              <a:rPr lang="en-US" sz="4500" dirty="0"/>
              <a:t>ACLs are configured in the FW_Admin_Layer and FW_Control_Layer.</a:t>
            </a:r>
          </a:p>
          <a:p>
            <a:pPr marL="285750" indent="-285750">
              <a:buFont typeface="Arial" panose="020B0604020202020204" pitchFamily="34" charset="0"/>
              <a:buChar char="•"/>
            </a:pPr>
            <a:r>
              <a:rPr lang="en-US" sz="4500" dirty="0"/>
              <a:t>Groups for [IPv4 | IPv6] and [In | Out] will be associated with each layer.</a:t>
            </a:r>
          </a:p>
          <a:p>
            <a:pPr marL="285750" indent="-285750">
              <a:buFont typeface="Arial" panose="020B0604020202020204" pitchFamily="34" charset="0"/>
              <a:buChar char="•"/>
            </a:pPr>
            <a:r>
              <a:rPr lang="en-US" sz="4500" dirty="0"/>
              <a:t>Each of these groups will be configured with the rules.</a:t>
            </a:r>
          </a:p>
          <a:p>
            <a:pPr marL="285750" indent="-285750">
              <a:buFont typeface="Arial" panose="020B0604020202020204" pitchFamily="34" charset="0"/>
              <a:buChar char="•"/>
            </a:pPr>
            <a:r>
              <a:rPr lang="en-US" sz="4500" dirty="0"/>
              <a:t>Rules are applied in the virtual switch port of the appropriate VM network adapters. </a:t>
            </a:r>
          </a:p>
          <a:p>
            <a:pPr marL="285750" indent="-285750">
              <a:buFont typeface="Arial" panose="020B0604020202020204" pitchFamily="34" charset="0"/>
              <a:buChar char="•"/>
            </a:pPr>
            <a:r>
              <a:rPr lang="en-US" sz="4500" dirty="0"/>
              <a:t>Packets going in or out of the network adapter will be assessed against the rules and allowed or denied as appropriate.</a:t>
            </a:r>
          </a:p>
          <a:p>
            <a:endParaRPr lang="en-US" dirty="0"/>
          </a:p>
        </p:txBody>
      </p:sp>
      <p:pic>
        <p:nvPicPr>
          <p:cNvPr id="1028" name="Picture 4">
            <a:extLst>
              <a:ext uri="{FF2B5EF4-FFF2-40B4-BE49-F238E27FC236}">
                <a16:creationId xmlns:a16="http://schemas.microsoft.com/office/drawing/2014/main" id="{7EAE1E50-A249-43C6-5D4C-2952BCA3450E}"/>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6381427" y="798512"/>
            <a:ext cx="5562600" cy="5260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426121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idx="4294967295"/>
          </p:nvPr>
        </p:nvSpPr>
        <p:spPr>
          <a:xfrm>
            <a:off x="346074" y="609600"/>
            <a:ext cx="5216526" cy="851243"/>
          </a:xfrm>
        </p:spPr>
        <p:txBody>
          <a:bodyPr>
            <a:normAutofit/>
          </a:bodyPr>
          <a:lstStyle/>
          <a:p>
            <a:r>
              <a:rPr lang="en-US" dirty="0"/>
              <a:t>Lab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4294967295"/>
          </p:nvPr>
        </p:nvSpPr>
        <p:spPr>
          <a:xfrm>
            <a:off x="550190" y="2357438"/>
            <a:ext cx="4666335" cy="3897312"/>
          </a:xfrm>
        </p:spPr>
        <p:txBody>
          <a:bodyPr>
            <a:normAutofit/>
          </a:bodyPr>
          <a:lstStyle/>
          <a:p>
            <a:pPr marL="457200" indent="-457200">
              <a:buFont typeface="+mj-lt"/>
              <a:buAutoNum type="arabicPeriod"/>
            </a:pPr>
            <a:r>
              <a:rPr lang="en-US" dirty="0"/>
              <a:t>Examine Firewall Manager Service.</a:t>
            </a:r>
          </a:p>
          <a:p>
            <a:pPr marL="457200" indent="-457200">
              <a:buFont typeface="+mj-lt"/>
              <a:buAutoNum type="arabicPeriod"/>
            </a:pPr>
            <a:r>
              <a:rPr lang="en-US" dirty="0"/>
              <a:t>Examine NCHostAgent.</a:t>
            </a:r>
          </a:p>
        </p:txBody>
      </p:sp>
      <p:pic>
        <p:nvPicPr>
          <p:cNvPr id="9" name="Graphic 8" descr="Gears">
            <a:extLst>
              <a:ext uri="{FF2B5EF4-FFF2-40B4-BE49-F238E27FC236}">
                <a16:creationId xmlns:a16="http://schemas.microsoft.com/office/drawing/2014/main" id="{611F04DD-935E-76C9-E04C-A74CBE2FB6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17603" y="1460843"/>
            <a:ext cx="3951737" cy="3951737"/>
          </a:xfrm>
          <a:prstGeom prst="rect">
            <a:avLst/>
          </a:prstGeom>
        </p:spPr>
      </p:pic>
    </p:spTree>
    <p:extLst>
      <p:ext uri="{BB962C8B-B14F-4D97-AF65-F5344CB8AC3E}">
        <p14:creationId xmlns:p14="http://schemas.microsoft.com/office/powerpoint/2010/main" val="429274225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idx="4294967295"/>
          </p:nvPr>
        </p:nvSpPr>
        <p:spPr>
          <a:xfrm>
            <a:off x="348712" y="457200"/>
            <a:ext cx="11843288" cy="554038"/>
          </a:xfrm>
        </p:spPr>
        <p:txBody>
          <a:bodyPr/>
          <a:lstStyle/>
          <a:p>
            <a:r>
              <a:rPr lang="en-US" dirty="0">
                <a:ea typeface="Batang"/>
                <a:cs typeface="Segoe UI"/>
              </a:rPr>
              <a:t>Knowledge check</a:t>
            </a:r>
            <a:endParaRPr lang="en-US" dirty="0">
              <a:ea typeface="Batang"/>
            </a:endParaRPr>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4294967295"/>
          </p:nvPr>
        </p:nvSpPr>
        <p:spPr>
          <a:xfrm>
            <a:off x="666427" y="1708903"/>
            <a:ext cx="9049934" cy="2930033"/>
          </a:xfrm>
        </p:spPr>
        <p:txBody>
          <a:bodyPr vert="horz" wrap="square" lIns="0" tIns="0" rIns="0" bIns="0" rtlCol="0" anchor="t">
            <a:spAutoFit/>
          </a:bodyPr>
          <a:lstStyle/>
          <a:p>
            <a:pPr marL="514350" indent="-514350">
              <a:buAutoNum type="arabicPeriod"/>
            </a:pPr>
            <a:r>
              <a:rPr lang="en-US" dirty="0">
                <a:ea typeface="Batang"/>
                <a:cs typeface="Segoe UI"/>
              </a:rPr>
              <a:t>Which protocol is used to push goal state from the  firewall service to the NCHostAgent?</a:t>
            </a:r>
          </a:p>
          <a:p>
            <a:pPr marL="514350" indent="-514350">
              <a:buAutoNum type="arabicPeriod"/>
            </a:pPr>
            <a:r>
              <a:rPr lang="en-US" dirty="0">
                <a:ea typeface="Batang"/>
                <a:cs typeface="Segoe UI"/>
              </a:rPr>
              <a:t>Which two layers within VFP are associated to NSGs?</a:t>
            </a:r>
          </a:p>
          <a:p>
            <a:pPr marL="514350" indent="-514350">
              <a:buAutoNum type="arabicPeriod"/>
            </a:pPr>
            <a:endParaRPr lang="en-US" dirty="0">
              <a:ea typeface="Batang"/>
              <a:cs typeface="Segoe UI"/>
            </a:endParaRPr>
          </a:p>
          <a:p>
            <a:pPr marL="514350" indent="-514350">
              <a:buAutoNum type="arabicPeriod"/>
            </a:pPr>
            <a:endParaRPr lang="en-US" dirty="0">
              <a:ea typeface="Batang"/>
              <a:cs typeface="Segoe UI"/>
            </a:endParaRPr>
          </a:p>
          <a:p>
            <a:pPr marL="514350" indent="-514350">
              <a:buAutoNum type="arabicPeriod"/>
            </a:pPr>
            <a:endParaRPr lang="en-US" dirty="0">
              <a:cs typeface="Segoe UI"/>
            </a:endParaRPr>
          </a:p>
        </p:txBody>
      </p:sp>
    </p:spTree>
    <p:extLst>
      <p:ext uri="{BB962C8B-B14F-4D97-AF65-F5344CB8AC3E}">
        <p14:creationId xmlns:p14="http://schemas.microsoft.com/office/powerpoint/2010/main" val="7526359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E092A-C808-203C-22EE-E3785E1FC1B4}"/>
              </a:ext>
            </a:extLst>
          </p:cNvPr>
          <p:cNvSpPr>
            <a:spLocks noGrp="1"/>
          </p:cNvSpPr>
          <p:nvPr>
            <p:ph type="title"/>
          </p:nvPr>
        </p:nvSpPr>
        <p:spPr>
          <a:xfrm>
            <a:off x="584200" y="609601"/>
            <a:ext cx="10277283" cy="573740"/>
          </a:xfrm>
        </p:spPr>
        <p:txBody>
          <a:bodyPr/>
          <a:lstStyle/>
          <a:p>
            <a:r>
              <a:rPr lang="en-US" dirty="0"/>
              <a:t>Copyright and terms of use</a:t>
            </a:r>
          </a:p>
        </p:txBody>
      </p:sp>
      <p:sp>
        <p:nvSpPr>
          <p:cNvPr id="4" name="Content Placeholder 3">
            <a:extLst>
              <a:ext uri="{FF2B5EF4-FFF2-40B4-BE49-F238E27FC236}">
                <a16:creationId xmlns:a16="http://schemas.microsoft.com/office/drawing/2014/main" id="{5ACD4D7D-D3C8-F99D-1F1F-868C63D96B3B}"/>
              </a:ext>
            </a:extLst>
          </p:cNvPr>
          <p:cNvSpPr>
            <a:spLocks noGrp="1"/>
          </p:cNvSpPr>
          <p:nvPr>
            <p:ph idx="1"/>
          </p:nvPr>
        </p:nvSpPr>
        <p:spPr>
          <a:xfrm>
            <a:off x="584200" y="1435503"/>
            <a:ext cx="11018520" cy="4530471"/>
          </a:xfrm>
        </p:spPr>
        <p:txBody>
          <a:bodyPr/>
          <a:lstStyle/>
          <a:p>
            <a:pPr marL="0" indent="0">
              <a:buNone/>
            </a:pPr>
            <a:r>
              <a:rPr lang="en-US" sz="1600" b="1" dirty="0"/>
              <a:t>Copyright and trademarks</a:t>
            </a:r>
          </a:p>
          <a:p>
            <a:pPr marL="0" indent="0">
              <a:buNone/>
            </a:pPr>
            <a:r>
              <a:rPr lang="en-US" sz="1600" dirty="0"/>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endParaRPr lang="en-US" sz="1600" dirty="0"/>
          </a:p>
          <a:p>
            <a:pPr marL="0" indent="0">
              <a:buNone/>
            </a:pPr>
            <a:r>
              <a:rPr lang="en-US" sz="1600" dirty="0"/>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endParaRPr lang="en-US" sz="1600" dirty="0"/>
          </a:p>
          <a:p>
            <a:pPr marL="0" indent="0">
              <a:buNone/>
            </a:pPr>
            <a:r>
              <a:rPr lang="en-US" sz="1600" b="1" dirty="0"/>
              <a:t>Conditions and terms of use</a:t>
            </a:r>
          </a:p>
          <a:p>
            <a:pPr marL="0" indent="0">
              <a:buNone/>
            </a:pPr>
            <a:r>
              <a:rPr lang="en-US" sz="1600" dirty="0"/>
              <a:t>Training package content, including URLs and other Internet Web 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600" dirty="0"/>
          </a:p>
        </p:txBody>
      </p:sp>
    </p:spTree>
    <p:extLst>
      <p:ext uri="{BB962C8B-B14F-4D97-AF65-F5344CB8AC3E}">
        <p14:creationId xmlns:p14="http://schemas.microsoft.com/office/powerpoint/2010/main" val="3265446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F03C-0E82-C2B8-5424-C022C6661748}"/>
              </a:ext>
            </a:extLst>
          </p:cNvPr>
          <p:cNvSpPr>
            <a:spLocks noGrp="1"/>
          </p:cNvSpPr>
          <p:nvPr>
            <p:ph type="title"/>
          </p:nvPr>
        </p:nvSpPr>
        <p:spPr>
          <a:xfrm>
            <a:off x="685800" y="2408122"/>
            <a:ext cx="7772400" cy="1107996"/>
          </a:xfrm>
          <a:noFill/>
        </p:spPr>
        <p:txBody>
          <a:bodyPr vert="horz" wrap="square" lIns="0" tIns="0" rIns="0" bIns="0" rtlCol="0" anchor="b" anchorCtr="0">
            <a:spAutoFit/>
          </a:bodyPr>
          <a:lstStyle/>
          <a:p>
            <a:r>
              <a:rPr lang="en-US" sz="3600" spc="600" dirty="0">
                <a:solidFill>
                  <a:schemeClr val="tx1"/>
                </a:solidFill>
              </a:rPr>
              <a:t>Describe Network Security Groups</a:t>
            </a:r>
          </a:p>
        </p:txBody>
      </p:sp>
    </p:spTree>
    <p:extLst>
      <p:ext uri="{BB962C8B-B14F-4D97-AF65-F5344CB8AC3E}">
        <p14:creationId xmlns:p14="http://schemas.microsoft.com/office/powerpoint/2010/main" val="1589946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5D0C5D-EF44-54A0-94A6-238E69E8DE27}"/>
              </a:ext>
            </a:extLst>
          </p:cNvPr>
          <p:cNvSpPr>
            <a:spLocks noGrp="1"/>
          </p:cNvSpPr>
          <p:nvPr>
            <p:ph type="title" idx="4294967295"/>
          </p:nvPr>
        </p:nvSpPr>
        <p:spPr>
          <a:xfrm>
            <a:off x="294468" y="457200"/>
            <a:ext cx="11897532" cy="554038"/>
          </a:xfrm>
        </p:spPr>
        <p:txBody>
          <a:bodyPr/>
          <a:lstStyle/>
          <a:p>
            <a:r>
              <a:rPr lang="en-US" dirty="0"/>
              <a:t>Network Security Groups</a:t>
            </a:r>
          </a:p>
        </p:txBody>
      </p:sp>
      <p:sp>
        <p:nvSpPr>
          <p:cNvPr id="4" name="Content Placeholder 3">
            <a:extLst>
              <a:ext uri="{FF2B5EF4-FFF2-40B4-BE49-F238E27FC236}">
                <a16:creationId xmlns:a16="http://schemas.microsoft.com/office/drawing/2014/main" id="{1B473D0B-F06D-8E62-DE35-EF69780E4AA7}"/>
              </a:ext>
            </a:extLst>
          </p:cNvPr>
          <p:cNvSpPr>
            <a:spLocks noGrp="1"/>
          </p:cNvSpPr>
          <p:nvPr>
            <p:ph idx="4294967295"/>
          </p:nvPr>
        </p:nvSpPr>
        <p:spPr>
          <a:xfrm>
            <a:off x="588936" y="1171629"/>
            <a:ext cx="10360160" cy="5773888"/>
          </a:xfrm>
        </p:spPr>
        <p:txBody>
          <a:bodyPr/>
          <a:lstStyle/>
          <a:p>
            <a:r>
              <a:rPr lang="en-US" dirty="0"/>
              <a:t>NSGs are used to manage how the Datacenter Firewall operates.</a:t>
            </a:r>
          </a:p>
          <a:p>
            <a:r>
              <a:rPr lang="en-US" dirty="0"/>
              <a:t>Represented within NC NB API as /networking/&lt;apiVersion&gt;/accessControlLists/{resourceID}.</a:t>
            </a:r>
          </a:p>
          <a:p>
            <a:r>
              <a:rPr lang="en-US" dirty="0"/>
              <a:t>You can use NSGs to filter network traffic between resources.</a:t>
            </a:r>
          </a:p>
          <a:p>
            <a:r>
              <a:rPr lang="en-US" dirty="0"/>
              <a:t>NSGs contains security rules that allow or deny inbound/outbound traffic.</a:t>
            </a:r>
          </a:p>
          <a:p>
            <a:r>
              <a:rPr lang="en-US" dirty="0"/>
              <a:t>Each rule allows configuration of source, destination, port, and protocol (5-tuple).</a:t>
            </a:r>
          </a:p>
          <a:p>
            <a:r>
              <a:rPr lang="en-US" dirty="0"/>
              <a:t>NSGs can be applied against a network interface, virtual network subnet, logical network subnets, or security tags.</a:t>
            </a:r>
          </a:p>
          <a:p>
            <a:r>
              <a:rPr lang="en-US" dirty="0"/>
              <a:t>NSGs can be associated to multiple resources.</a:t>
            </a:r>
          </a:p>
          <a:p>
            <a:pPr marL="0" indent="0">
              <a:buNone/>
            </a:pPr>
            <a:endParaRPr lang="en-US" dirty="0"/>
          </a:p>
        </p:txBody>
      </p:sp>
    </p:spTree>
    <p:extLst>
      <p:ext uri="{BB962C8B-B14F-4D97-AF65-F5344CB8AC3E}">
        <p14:creationId xmlns:p14="http://schemas.microsoft.com/office/powerpoint/2010/main" val="150283369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639B0-B2A1-1C74-41BF-C5A1D13A45CD}"/>
              </a:ext>
            </a:extLst>
          </p:cNvPr>
          <p:cNvSpPr>
            <a:spLocks noGrp="1"/>
          </p:cNvSpPr>
          <p:nvPr>
            <p:ph type="title" idx="4294967295"/>
          </p:nvPr>
        </p:nvSpPr>
        <p:spPr>
          <a:xfrm>
            <a:off x="325464" y="457200"/>
            <a:ext cx="8454326" cy="554038"/>
          </a:xfrm>
        </p:spPr>
        <p:txBody>
          <a:bodyPr/>
          <a:lstStyle/>
          <a:p>
            <a:r>
              <a:rPr lang="en-US" dirty="0"/>
              <a:t>How NSGs are applied</a:t>
            </a:r>
          </a:p>
        </p:txBody>
      </p:sp>
      <p:sp>
        <p:nvSpPr>
          <p:cNvPr id="3" name="Content Placeholder 2">
            <a:extLst>
              <a:ext uri="{FF2B5EF4-FFF2-40B4-BE49-F238E27FC236}">
                <a16:creationId xmlns:a16="http://schemas.microsoft.com/office/drawing/2014/main" id="{7E706FFA-3183-C25B-0A0B-823825BB7353}"/>
              </a:ext>
            </a:extLst>
          </p:cNvPr>
          <p:cNvSpPr>
            <a:spLocks noGrp="1"/>
          </p:cNvSpPr>
          <p:nvPr>
            <p:ph idx="4294967295"/>
          </p:nvPr>
        </p:nvSpPr>
        <p:spPr>
          <a:xfrm>
            <a:off x="728420" y="1435100"/>
            <a:ext cx="10290418" cy="4222694"/>
          </a:xfrm>
        </p:spPr>
        <p:txBody>
          <a:bodyPr/>
          <a:lstStyle/>
          <a:p>
            <a:r>
              <a:rPr lang="en-US" dirty="0"/>
              <a:t>When creating an NSG, nothing happens initially.</a:t>
            </a:r>
          </a:p>
          <a:p>
            <a:r>
              <a:rPr lang="en-US" dirty="0"/>
              <a:t>When you deploy a NIC and associate it to an NSG, the SDN FW will know there should be policy applied, however does not know where the NIC lives.</a:t>
            </a:r>
          </a:p>
          <a:p>
            <a:r>
              <a:rPr lang="en-US" dirty="0"/>
              <a:t>VM with a NIC attached has the port profile configured to 1 (VFP enabled) with instanceID of interface.</a:t>
            </a:r>
          </a:p>
          <a:p>
            <a:r>
              <a:rPr lang="en-US" dirty="0"/>
              <a:t>NCHostAgent will send notification to NIC.</a:t>
            </a:r>
          </a:p>
          <a:p>
            <a:r>
              <a:rPr lang="en-US" dirty="0"/>
              <a:t>SDNFW service will receive a notification and will push the goal state via OVSDB to the MS_Firewall database.</a:t>
            </a:r>
          </a:p>
        </p:txBody>
      </p:sp>
    </p:spTree>
    <p:extLst>
      <p:ext uri="{BB962C8B-B14F-4D97-AF65-F5344CB8AC3E}">
        <p14:creationId xmlns:p14="http://schemas.microsoft.com/office/powerpoint/2010/main" val="96640911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D7DDD-52BA-6510-9D6E-94B98E3E8E75}"/>
              </a:ext>
            </a:extLst>
          </p:cNvPr>
          <p:cNvSpPr>
            <a:spLocks noGrp="1"/>
          </p:cNvSpPr>
          <p:nvPr>
            <p:ph type="title" idx="4294967295"/>
          </p:nvPr>
        </p:nvSpPr>
        <p:spPr>
          <a:xfrm>
            <a:off x="136363" y="294481"/>
            <a:ext cx="11017250" cy="554038"/>
          </a:xfrm>
        </p:spPr>
        <p:txBody>
          <a:bodyPr/>
          <a:lstStyle/>
          <a:p>
            <a:r>
              <a:rPr lang="en-US" dirty="0"/>
              <a:t>Inbound traffic</a:t>
            </a:r>
          </a:p>
        </p:txBody>
      </p:sp>
      <p:sp>
        <p:nvSpPr>
          <p:cNvPr id="3" name="Content Placeholder 2">
            <a:extLst>
              <a:ext uri="{FF2B5EF4-FFF2-40B4-BE49-F238E27FC236}">
                <a16:creationId xmlns:a16="http://schemas.microsoft.com/office/drawing/2014/main" id="{8D1593B2-3B93-7068-8F53-D168D614AA6A}"/>
              </a:ext>
            </a:extLst>
          </p:cNvPr>
          <p:cNvSpPr>
            <a:spLocks noGrp="1"/>
          </p:cNvSpPr>
          <p:nvPr>
            <p:ph sz="half" idx="4294967295"/>
          </p:nvPr>
        </p:nvSpPr>
        <p:spPr>
          <a:xfrm>
            <a:off x="503695" y="1198562"/>
            <a:ext cx="5137688" cy="4222694"/>
          </a:xfrm>
        </p:spPr>
        <p:txBody>
          <a:bodyPr/>
          <a:lstStyle/>
          <a:p>
            <a:r>
              <a:rPr lang="en-US" dirty="0"/>
              <a:t>NSGs attached to subnet are evaluated first.</a:t>
            </a:r>
          </a:p>
          <a:p>
            <a:r>
              <a:rPr lang="en-US" dirty="0"/>
              <a:t>NSGs attached to network interface are then evaluated if allowed by subnet.</a:t>
            </a:r>
          </a:p>
          <a:p>
            <a:r>
              <a:rPr lang="en-US" dirty="0"/>
              <a:t>If no NSGs are present, all traffic is allowed.</a:t>
            </a:r>
          </a:p>
          <a:p>
            <a:endParaRPr lang="en-US" dirty="0"/>
          </a:p>
          <a:p>
            <a:endParaRPr lang="en-US" dirty="0"/>
          </a:p>
        </p:txBody>
      </p:sp>
      <p:pic>
        <p:nvPicPr>
          <p:cNvPr id="1026" name="Picture 2" descr="NSG-processing">
            <a:extLst>
              <a:ext uri="{FF2B5EF4-FFF2-40B4-BE49-F238E27FC236}">
                <a16:creationId xmlns:a16="http://schemas.microsoft.com/office/drawing/2014/main" id="{EBEB96C5-6606-772F-BE44-1B14D0801E29}"/>
              </a:ext>
            </a:extLst>
          </p:cNvPr>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bwMode="auto">
          <a:xfrm>
            <a:off x="6309101" y="848518"/>
            <a:ext cx="5681677" cy="5056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23088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5C44E-9401-16AC-D9FB-4E3129E4C81C}"/>
              </a:ext>
            </a:extLst>
          </p:cNvPr>
          <p:cNvSpPr>
            <a:spLocks noGrp="1"/>
          </p:cNvSpPr>
          <p:nvPr>
            <p:ph type="title" idx="4294967295"/>
          </p:nvPr>
        </p:nvSpPr>
        <p:spPr>
          <a:xfrm>
            <a:off x="213855" y="450849"/>
            <a:ext cx="11017250" cy="554038"/>
          </a:xfrm>
        </p:spPr>
        <p:txBody>
          <a:bodyPr/>
          <a:lstStyle/>
          <a:p>
            <a:r>
              <a:rPr lang="en-US" dirty="0"/>
              <a:t>Outbound traffic</a:t>
            </a:r>
          </a:p>
        </p:txBody>
      </p:sp>
      <p:sp>
        <p:nvSpPr>
          <p:cNvPr id="6" name="Content Placeholder 5">
            <a:extLst>
              <a:ext uri="{FF2B5EF4-FFF2-40B4-BE49-F238E27FC236}">
                <a16:creationId xmlns:a16="http://schemas.microsoft.com/office/drawing/2014/main" id="{FB4751C0-447E-117A-DF6F-D708DC3E4CB1}"/>
              </a:ext>
            </a:extLst>
          </p:cNvPr>
          <p:cNvSpPr>
            <a:spLocks noGrp="1"/>
          </p:cNvSpPr>
          <p:nvPr>
            <p:ph sz="half" idx="4294967295"/>
          </p:nvPr>
        </p:nvSpPr>
        <p:spPr>
          <a:xfrm>
            <a:off x="519193" y="1259937"/>
            <a:ext cx="4757980" cy="3188565"/>
          </a:xfrm>
        </p:spPr>
        <p:txBody>
          <a:bodyPr/>
          <a:lstStyle/>
          <a:p>
            <a:r>
              <a:rPr lang="en-US" dirty="0"/>
              <a:t>NSGs applied to NIC are applied first.</a:t>
            </a:r>
          </a:p>
          <a:p>
            <a:r>
              <a:rPr lang="en-US" dirty="0"/>
              <a:t>NSGs attached to subnet are then evaluated if passes network interface NSG.</a:t>
            </a:r>
          </a:p>
          <a:p>
            <a:r>
              <a:rPr lang="en-US" dirty="0"/>
              <a:t>If no NSG is present, all traffic is allowed.</a:t>
            </a:r>
          </a:p>
        </p:txBody>
      </p:sp>
      <p:pic>
        <p:nvPicPr>
          <p:cNvPr id="2050" name="Picture 2" descr="NSG-processing">
            <a:extLst>
              <a:ext uri="{FF2B5EF4-FFF2-40B4-BE49-F238E27FC236}">
                <a16:creationId xmlns:a16="http://schemas.microsoft.com/office/drawing/2014/main" id="{864F9B1A-9AEF-34FA-CA50-2F4792E985CC}"/>
              </a:ext>
            </a:extLst>
          </p:cNvPr>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bwMode="auto">
          <a:xfrm>
            <a:off x="6014633" y="941657"/>
            <a:ext cx="5437699" cy="4839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028069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1423E-15A3-34DD-2D10-91C189D96493}"/>
              </a:ext>
            </a:extLst>
          </p:cNvPr>
          <p:cNvSpPr>
            <a:spLocks noGrp="1"/>
          </p:cNvSpPr>
          <p:nvPr>
            <p:ph type="title" idx="4294967295"/>
          </p:nvPr>
        </p:nvSpPr>
        <p:spPr>
          <a:xfrm>
            <a:off x="472698" y="457200"/>
            <a:ext cx="7051729" cy="554038"/>
          </a:xfrm>
        </p:spPr>
        <p:txBody>
          <a:bodyPr/>
          <a:lstStyle/>
          <a:p>
            <a:r>
              <a:rPr lang="en-US" dirty="0"/>
              <a:t>Intra-subnet traffic</a:t>
            </a:r>
          </a:p>
        </p:txBody>
      </p:sp>
      <p:sp>
        <p:nvSpPr>
          <p:cNvPr id="9" name="Content Placeholder 8">
            <a:extLst>
              <a:ext uri="{FF2B5EF4-FFF2-40B4-BE49-F238E27FC236}">
                <a16:creationId xmlns:a16="http://schemas.microsoft.com/office/drawing/2014/main" id="{40A809BC-2413-5696-706E-48E1731DC459}"/>
              </a:ext>
            </a:extLst>
          </p:cNvPr>
          <p:cNvSpPr>
            <a:spLocks noGrp="1"/>
          </p:cNvSpPr>
          <p:nvPr>
            <p:ph idx="4294967295"/>
          </p:nvPr>
        </p:nvSpPr>
        <p:spPr>
          <a:xfrm>
            <a:off x="898902" y="1450598"/>
            <a:ext cx="9763932" cy="3274743"/>
          </a:xfrm>
        </p:spPr>
        <p:txBody>
          <a:bodyPr/>
          <a:lstStyle/>
          <a:p>
            <a:r>
              <a:rPr lang="en-US" dirty="0"/>
              <a:t>NSGs can have direct impact on traffic within a subnet and across subnets.</a:t>
            </a:r>
          </a:p>
          <a:p>
            <a:r>
              <a:rPr lang="en-US" dirty="0"/>
              <a:t>By default, VMs within same subnet and within same virtual network can communicate with each other.</a:t>
            </a:r>
          </a:p>
          <a:p>
            <a:r>
              <a:rPr lang="en-US" dirty="0"/>
              <a:t>Flow logging can be used to confirm if traffic is allowed or denied, and which rules are applied.</a:t>
            </a:r>
          </a:p>
          <a:p>
            <a:endParaRPr lang="en-US" dirty="0"/>
          </a:p>
        </p:txBody>
      </p:sp>
    </p:spTree>
    <p:extLst>
      <p:ext uri="{BB962C8B-B14F-4D97-AF65-F5344CB8AC3E}">
        <p14:creationId xmlns:p14="http://schemas.microsoft.com/office/powerpoint/2010/main" val="139461207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6E97F-80E0-0F86-DBD0-E40234AD2DF8}"/>
              </a:ext>
            </a:extLst>
          </p:cNvPr>
          <p:cNvSpPr>
            <a:spLocks noGrp="1"/>
          </p:cNvSpPr>
          <p:nvPr>
            <p:ph type="title" idx="4294967295"/>
          </p:nvPr>
        </p:nvSpPr>
        <p:spPr>
          <a:xfrm>
            <a:off x="333214" y="457200"/>
            <a:ext cx="7284203" cy="554038"/>
          </a:xfrm>
        </p:spPr>
        <p:txBody>
          <a:bodyPr/>
          <a:lstStyle/>
          <a:p>
            <a:r>
              <a:rPr lang="en-US" dirty="0"/>
              <a:t>ACL resources</a:t>
            </a:r>
          </a:p>
        </p:txBody>
      </p:sp>
      <p:graphicFrame>
        <p:nvGraphicFramePr>
          <p:cNvPr id="6" name="Table 8">
            <a:extLst>
              <a:ext uri="{FF2B5EF4-FFF2-40B4-BE49-F238E27FC236}">
                <a16:creationId xmlns:a16="http://schemas.microsoft.com/office/drawing/2014/main" id="{BDA515F2-D2AF-EEBE-CED3-4B9BD1F6C17C}"/>
              </a:ext>
            </a:extLst>
          </p:cNvPr>
          <p:cNvGraphicFramePr>
            <a:graphicFrameLocks noGrp="1"/>
          </p:cNvGraphicFramePr>
          <p:nvPr>
            <p:ph idx="4294967295"/>
            <p:extLst>
              <p:ext uri="{D42A27DB-BD31-4B8C-83A1-F6EECF244321}">
                <p14:modId xmlns:p14="http://schemas.microsoft.com/office/powerpoint/2010/main" val="2405229593"/>
              </p:ext>
            </p:extLst>
          </p:nvPr>
        </p:nvGraphicFramePr>
        <p:xfrm>
          <a:off x="333214" y="1360677"/>
          <a:ext cx="11174278" cy="3901440"/>
        </p:xfrm>
        <a:graphic>
          <a:graphicData uri="http://schemas.openxmlformats.org/drawingml/2006/table">
            <a:tbl>
              <a:tblPr firstRow="1" bandRow="1">
                <a:tableStyleId>{5C22544A-7EE6-4342-B048-85BDC9FD1C3A}</a:tableStyleId>
              </a:tblPr>
              <a:tblGrid>
                <a:gridCol w="3034052">
                  <a:extLst>
                    <a:ext uri="{9D8B030D-6E8A-4147-A177-3AD203B41FA5}">
                      <a16:colId xmlns:a16="http://schemas.microsoft.com/office/drawing/2014/main" val="2607319104"/>
                    </a:ext>
                  </a:extLst>
                </a:gridCol>
                <a:gridCol w="8140226">
                  <a:extLst>
                    <a:ext uri="{9D8B030D-6E8A-4147-A177-3AD203B41FA5}">
                      <a16:colId xmlns:a16="http://schemas.microsoft.com/office/drawing/2014/main" val="3973138270"/>
                    </a:ext>
                  </a:extLst>
                </a:gridCol>
              </a:tblGrid>
              <a:tr h="370840">
                <a:tc>
                  <a:txBody>
                    <a:bodyPr/>
                    <a:lstStyle/>
                    <a:p>
                      <a:r>
                        <a:rPr lang="en-US" sz="2000" dirty="0"/>
                        <a:t>Resource</a:t>
                      </a:r>
                    </a:p>
                  </a:txBody>
                  <a:tcPr/>
                </a:tc>
                <a:tc>
                  <a:txBody>
                    <a:bodyPr/>
                    <a:lstStyle/>
                    <a:p>
                      <a:r>
                        <a:rPr lang="en-US" sz="2000" dirty="0"/>
                        <a:t>Description</a:t>
                      </a:r>
                    </a:p>
                  </a:txBody>
                  <a:tcPr/>
                </a:tc>
                <a:extLst>
                  <a:ext uri="{0D108BD9-81ED-4DB2-BD59-A6C34878D82A}">
                    <a16:rowId xmlns:a16="http://schemas.microsoft.com/office/drawing/2014/main" val="1079122022"/>
                  </a:ext>
                </a:extLst>
              </a:tr>
              <a:tr h="370840">
                <a:tc>
                  <a:txBody>
                    <a:bodyPr/>
                    <a:lstStyle/>
                    <a:p>
                      <a:r>
                        <a:rPr lang="en-US" sz="2000" dirty="0"/>
                        <a:t>aclRules</a:t>
                      </a:r>
                    </a:p>
                  </a:txBody>
                  <a:tcPr/>
                </a:tc>
                <a:tc>
                  <a:txBody>
                    <a:bodyPr/>
                    <a:lstStyle/>
                    <a:p>
                      <a:r>
                        <a:rPr lang="en-US" sz="2000" dirty="0"/>
                        <a:t>Indicates the rules in an access control list. See section 3.1.5.1.2 for full details on this element.</a:t>
                      </a:r>
                    </a:p>
                  </a:txBody>
                  <a:tcPr/>
                </a:tc>
                <a:extLst>
                  <a:ext uri="{0D108BD9-81ED-4DB2-BD59-A6C34878D82A}">
                    <a16:rowId xmlns:a16="http://schemas.microsoft.com/office/drawing/2014/main" val="3827320932"/>
                  </a:ext>
                </a:extLst>
              </a:tr>
              <a:tr h="370840">
                <a:tc>
                  <a:txBody>
                    <a:bodyPr/>
                    <a:lstStyle/>
                    <a:p>
                      <a:r>
                        <a:rPr lang="en-US" sz="2000" dirty="0"/>
                        <a:t>inboundDefaultAction</a:t>
                      </a:r>
                    </a:p>
                  </a:txBody>
                  <a:tcPr/>
                </a:tc>
                <a:tc>
                  <a:txBody>
                    <a:bodyPr/>
                    <a:lstStyle/>
                    <a:p>
                      <a:r>
                        <a:rPr lang="en-US" sz="2000" dirty="0"/>
                        <a:t>Indicates the default action for inbound rules. Valid values are Permit or Deny. The default value is Permit.</a:t>
                      </a:r>
                    </a:p>
                  </a:txBody>
                  <a:tcPr/>
                </a:tc>
                <a:extLst>
                  <a:ext uri="{0D108BD9-81ED-4DB2-BD59-A6C34878D82A}">
                    <a16:rowId xmlns:a16="http://schemas.microsoft.com/office/drawing/2014/main" val="2793733874"/>
                  </a:ext>
                </a:extLst>
              </a:tr>
              <a:tr h="370840">
                <a:tc>
                  <a:txBody>
                    <a:bodyPr/>
                    <a:lstStyle/>
                    <a:p>
                      <a:r>
                        <a:rPr lang="en-US" sz="2000" dirty="0"/>
                        <a:t>ipConfigurations</a:t>
                      </a:r>
                    </a:p>
                  </a:txBody>
                  <a:tcPr/>
                </a:tc>
                <a:tc>
                  <a:txBody>
                    <a:bodyPr/>
                    <a:lstStyle/>
                    <a:p>
                      <a:r>
                        <a:rPr lang="en-US" sz="2000" dirty="0"/>
                        <a:t>Indicates references to IP addresses of networkInterfaces resources this ACL is associated with.</a:t>
                      </a:r>
                    </a:p>
                  </a:txBody>
                  <a:tcPr/>
                </a:tc>
                <a:extLst>
                  <a:ext uri="{0D108BD9-81ED-4DB2-BD59-A6C34878D82A}">
                    <a16:rowId xmlns:a16="http://schemas.microsoft.com/office/drawing/2014/main" val="4018822506"/>
                  </a:ext>
                </a:extLst>
              </a:tr>
              <a:tr h="370840">
                <a:tc>
                  <a:txBody>
                    <a:bodyPr/>
                    <a:lstStyle/>
                    <a:p>
                      <a:r>
                        <a:rPr lang="en-US" sz="2000" dirty="0"/>
                        <a:t>outboundDefaultAction</a:t>
                      </a:r>
                    </a:p>
                  </a:txBody>
                  <a:tcPr/>
                </a:tc>
                <a:tc>
                  <a:txBody>
                    <a:bodyPr/>
                    <a:lstStyle/>
                    <a:p>
                      <a:r>
                        <a:rPr lang="en-US" sz="2000" dirty="0"/>
                        <a:t>Indicates the default action for outbound rules. Valid values are Permit or Deny. The default value is Permit.</a:t>
                      </a:r>
                    </a:p>
                  </a:txBody>
                  <a:tcPr/>
                </a:tc>
                <a:extLst>
                  <a:ext uri="{0D108BD9-81ED-4DB2-BD59-A6C34878D82A}">
                    <a16:rowId xmlns:a16="http://schemas.microsoft.com/office/drawing/2014/main" val="852438741"/>
                  </a:ext>
                </a:extLst>
              </a:tr>
              <a:tr h="370840">
                <a:tc>
                  <a:txBody>
                    <a:bodyPr/>
                    <a:lstStyle/>
                    <a:p>
                      <a:r>
                        <a:rPr lang="en-US" sz="2000" dirty="0"/>
                        <a:t>subnets</a:t>
                      </a:r>
                    </a:p>
                  </a:txBody>
                  <a:tcPr/>
                </a:tc>
                <a:tc>
                  <a:txBody>
                    <a:bodyPr/>
                    <a:lstStyle/>
                    <a:p>
                      <a:r>
                        <a:rPr lang="en-US" sz="2000" dirty="0"/>
                        <a:t>Indicates an array of references to subnets resources this ACL is associated with.</a:t>
                      </a:r>
                    </a:p>
                  </a:txBody>
                  <a:tcPr/>
                </a:tc>
                <a:extLst>
                  <a:ext uri="{0D108BD9-81ED-4DB2-BD59-A6C34878D82A}">
                    <a16:rowId xmlns:a16="http://schemas.microsoft.com/office/drawing/2014/main" val="1223547119"/>
                  </a:ext>
                </a:extLst>
              </a:tr>
            </a:tbl>
          </a:graphicData>
        </a:graphic>
      </p:graphicFrame>
    </p:spTree>
    <p:extLst>
      <p:ext uri="{BB962C8B-B14F-4D97-AF65-F5344CB8AC3E}">
        <p14:creationId xmlns:p14="http://schemas.microsoft.com/office/powerpoint/2010/main" val="31491875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idx="4294967295"/>
          </p:nvPr>
        </p:nvSpPr>
        <p:spPr>
          <a:xfrm>
            <a:off x="346074" y="609600"/>
            <a:ext cx="5216525" cy="851243"/>
          </a:xfrm>
        </p:spPr>
        <p:txBody>
          <a:bodyPr>
            <a:normAutofit/>
          </a:bodyPr>
          <a:lstStyle/>
          <a:p>
            <a:r>
              <a:rPr lang="en-US" dirty="0"/>
              <a:t>Lab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4294967295"/>
          </p:nvPr>
        </p:nvSpPr>
        <p:spPr>
          <a:xfrm>
            <a:off x="604434" y="1590675"/>
            <a:ext cx="5491566" cy="3897312"/>
          </a:xfrm>
        </p:spPr>
        <p:txBody>
          <a:bodyPr>
            <a:normAutofit/>
          </a:bodyPr>
          <a:lstStyle/>
          <a:p>
            <a:pPr marL="457200" indent="-457200">
              <a:buFont typeface="+mj-lt"/>
              <a:buAutoNum type="arabicPeriod"/>
            </a:pPr>
            <a:r>
              <a:rPr lang="en-US" dirty="0"/>
              <a:t>Create NSG for a subnet.</a:t>
            </a:r>
          </a:p>
          <a:p>
            <a:pPr marL="457200" indent="-457200">
              <a:buFont typeface="+mj-lt"/>
              <a:buAutoNum type="arabicPeriod"/>
            </a:pPr>
            <a:r>
              <a:rPr lang="en-US" dirty="0"/>
              <a:t>Create NSG for NIC.</a:t>
            </a:r>
          </a:p>
          <a:p>
            <a:pPr marL="457200" indent="-457200">
              <a:buFont typeface="+mj-lt"/>
              <a:buAutoNum type="arabicPeriod"/>
            </a:pPr>
            <a:r>
              <a:rPr lang="en-US" dirty="0"/>
              <a:t>View ACLs (NSGs) within a network controller.</a:t>
            </a:r>
          </a:p>
          <a:p>
            <a:pPr marL="457200" indent="-457200">
              <a:buFont typeface="+mj-lt"/>
              <a:buAutoNum type="arabicPeriod"/>
            </a:pPr>
            <a:r>
              <a:rPr lang="en-US" dirty="0"/>
              <a:t>View Dataplane configuration.</a:t>
            </a:r>
          </a:p>
          <a:p>
            <a:pPr marL="457200" indent="-457200">
              <a:buFont typeface="+mj-lt"/>
              <a:buAutoNum type="arabicPeriod"/>
            </a:pPr>
            <a:r>
              <a:rPr lang="en-US" dirty="0"/>
              <a:t>Capture packet traces for firewall troubleshooting.</a:t>
            </a:r>
          </a:p>
          <a:p>
            <a:pPr marL="0" indent="0">
              <a:buNone/>
            </a:pPr>
            <a:endParaRPr lang="en-US" dirty="0"/>
          </a:p>
        </p:txBody>
      </p:sp>
      <p:pic>
        <p:nvPicPr>
          <p:cNvPr id="9" name="Graphic 8" descr="Gears">
            <a:extLst>
              <a:ext uri="{FF2B5EF4-FFF2-40B4-BE49-F238E27FC236}">
                <a16:creationId xmlns:a16="http://schemas.microsoft.com/office/drawing/2014/main" id="{611F04DD-935E-76C9-E04C-A74CBE2FB6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63371" y="1677820"/>
            <a:ext cx="3951737" cy="3951737"/>
          </a:xfrm>
          <a:prstGeom prst="rect">
            <a:avLst/>
          </a:prstGeom>
        </p:spPr>
      </p:pic>
    </p:spTree>
    <p:extLst>
      <p:ext uri="{BB962C8B-B14F-4D97-AF65-F5344CB8AC3E}">
        <p14:creationId xmlns:p14="http://schemas.microsoft.com/office/powerpoint/2010/main" val="247832322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idx="4294967295"/>
          </p:nvPr>
        </p:nvSpPr>
        <p:spPr>
          <a:xfrm>
            <a:off x="325464" y="457200"/>
            <a:ext cx="11866536" cy="554038"/>
          </a:xfrm>
        </p:spPr>
        <p:txBody>
          <a:bodyPr/>
          <a:lstStyle/>
          <a:p>
            <a:r>
              <a:rPr lang="en-US" dirty="0">
                <a:ea typeface="Batang"/>
                <a:cs typeface="Segoe UI"/>
              </a:rPr>
              <a:t>Knowledge check</a:t>
            </a:r>
            <a:endParaRPr lang="en-US" dirty="0">
              <a:ea typeface="Batang"/>
            </a:endParaRPr>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4294967295"/>
          </p:nvPr>
        </p:nvSpPr>
        <p:spPr>
          <a:xfrm>
            <a:off x="759416" y="2197100"/>
            <a:ext cx="10019655" cy="2455031"/>
          </a:xfrm>
        </p:spPr>
        <p:txBody>
          <a:bodyPr vert="horz" wrap="square" lIns="0" tIns="0" rIns="0" bIns="0" rtlCol="0" anchor="t">
            <a:spAutoFit/>
          </a:bodyPr>
          <a:lstStyle/>
          <a:p>
            <a:pPr marL="228600" marR="0" lvl="0" indent="-228600" algn="l" defTabSz="914400" rtl="0" eaLnBrk="1" fontAlgn="auto" latinLnBrk="0" hangingPunct="1">
              <a:lnSpc>
                <a:spcPct val="100000"/>
              </a:lnSpc>
              <a:spcBef>
                <a:spcPts val="1000"/>
              </a:spcBef>
              <a:spcAft>
                <a:spcPts val="0"/>
              </a:spcAft>
              <a:buClr>
                <a:srgbClr val="000000"/>
              </a:buClr>
              <a:buSzTx/>
              <a:buFontTx/>
              <a:buAutoNum type="arabicPeriod"/>
              <a:tabLst/>
              <a:defRPr/>
            </a:pPr>
            <a:r>
              <a:rPr lang="en-US" dirty="0">
                <a:ea typeface="Batang"/>
                <a:cs typeface="Segoe UI"/>
              </a:rPr>
              <a:t> Which resources can an NSG be associated with?</a:t>
            </a:r>
          </a:p>
          <a:p>
            <a:pPr marL="228600" marR="0" lvl="0" indent="-228600" algn="l" defTabSz="914400" rtl="0" eaLnBrk="1" fontAlgn="auto" latinLnBrk="0" hangingPunct="1">
              <a:lnSpc>
                <a:spcPct val="100000"/>
              </a:lnSpc>
              <a:spcBef>
                <a:spcPts val="1000"/>
              </a:spcBef>
              <a:spcAft>
                <a:spcPts val="0"/>
              </a:spcAft>
              <a:buClr>
                <a:srgbClr val="000000"/>
              </a:buClr>
              <a:buSzTx/>
              <a:buFontTx/>
              <a:buAutoNum type="arabicPeriod"/>
              <a:tabLst/>
              <a:defRPr/>
            </a:pPr>
            <a:r>
              <a:rPr lang="en-US" dirty="0">
                <a:ea typeface="Batang"/>
                <a:cs typeface="Segoe UI"/>
              </a:rPr>
              <a:t> If an empty NSG is applied to a resource, what is the default action applied?</a:t>
            </a:r>
          </a:p>
          <a:p>
            <a:pPr marL="0" indent="0">
              <a:buNone/>
            </a:pPr>
            <a:endParaRPr lang="en-US" dirty="0">
              <a:ea typeface="Batang"/>
              <a:cs typeface="Segoe UI"/>
            </a:endParaRPr>
          </a:p>
          <a:p>
            <a:pPr marL="514350" indent="-514350">
              <a:buAutoNum type="arabicPeriod"/>
            </a:pPr>
            <a:endParaRPr lang="en-US" dirty="0">
              <a:cs typeface="Segoe UI"/>
            </a:endParaRPr>
          </a:p>
        </p:txBody>
      </p:sp>
    </p:spTree>
    <p:extLst>
      <p:ext uri="{BB962C8B-B14F-4D97-AF65-F5344CB8AC3E}">
        <p14:creationId xmlns:p14="http://schemas.microsoft.com/office/powerpoint/2010/main" val="228709662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1746-418D-53C5-B1CC-0BBCF9C811A1}"/>
              </a:ext>
            </a:extLst>
          </p:cNvPr>
          <p:cNvSpPr>
            <a:spLocks noGrp="1"/>
          </p:cNvSpPr>
          <p:nvPr>
            <p:ph type="title"/>
          </p:nvPr>
        </p:nvSpPr>
        <p:spPr>
          <a:xfrm>
            <a:off x="585216" y="2918853"/>
            <a:ext cx="9144000" cy="615553"/>
          </a:xfrm>
          <a:noFill/>
        </p:spPr>
        <p:txBody>
          <a:bodyPr vert="horz" wrap="square" lIns="0" tIns="0" rIns="0" bIns="0" rtlCol="0" anchor="b" anchorCtr="0">
            <a:spAutoFit/>
          </a:bodyPr>
          <a:lstStyle/>
          <a:p>
            <a:r>
              <a:rPr lang="en-US" sz="3600" spc="600" dirty="0">
                <a:solidFill>
                  <a:schemeClr val="tx1"/>
                </a:solidFill>
              </a:rPr>
              <a:t>Understand security tags</a:t>
            </a:r>
          </a:p>
        </p:txBody>
      </p:sp>
    </p:spTree>
    <p:extLst>
      <p:ext uri="{BB962C8B-B14F-4D97-AF65-F5344CB8AC3E}">
        <p14:creationId xmlns:p14="http://schemas.microsoft.com/office/powerpoint/2010/main" val="950237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053FB-A026-2649-1F3B-168512F5858A}"/>
              </a:ext>
            </a:extLst>
          </p:cNvPr>
          <p:cNvSpPr>
            <a:spLocks noGrp="1"/>
          </p:cNvSpPr>
          <p:nvPr>
            <p:ph type="title"/>
          </p:nvPr>
        </p:nvSpPr>
        <p:spPr/>
        <p:txBody>
          <a:bodyPr/>
          <a:lstStyle/>
          <a:p>
            <a:r>
              <a:rPr lang="en-US" dirty="0"/>
              <a:t>Learning objectives</a:t>
            </a:r>
          </a:p>
        </p:txBody>
      </p:sp>
      <p:sp>
        <p:nvSpPr>
          <p:cNvPr id="6" name="TextBox 5">
            <a:extLst>
              <a:ext uri="{FF2B5EF4-FFF2-40B4-BE49-F238E27FC236}">
                <a16:creationId xmlns:a16="http://schemas.microsoft.com/office/drawing/2014/main" id="{D3629643-C57F-531C-32A4-63F993BF74D7}"/>
              </a:ext>
            </a:extLst>
          </p:cNvPr>
          <p:cNvSpPr txBox="1"/>
          <p:nvPr/>
        </p:nvSpPr>
        <p:spPr>
          <a:xfrm>
            <a:off x="588263" y="1312834"/>
            <a:ext cx="7769353" cy="430887"/>
          </a:xfrm>
          <a:prstGeom prst="rect">
            <a:avLst/>
          </a:prstGeom>
          <a:noFill/>
        </p:spPr>
        <p:txBody>
          <a:bodyPr wrap="square" lIns="0" tIns="0" rIns="0" bIns="0" rtlCol="0">
            <a:spAutoFit/>
          </a:bodyPr>
          <a:lstStyle/>
          <a:p>
            <a:pPr algn="l"/>
            <a:r>
              <a:rPr lang="en-US" sz="2800" dirty="0">
                <a:ea typeface="Batang"/>
              </a:rPr>
              <a:t>By the end of this module, you will be able to:</a:t>
            </a:r>
            <a:endParaRPr lang="en-US" sz="2800" dirty="0"/>
          </a:p>
        </p:txBody>
      </p:sp>
      <mc:AlternateContent xmlns:mc="http://schemas.openxmlformats.org/markup-compatibility/2006" xmlns:psez="http://schemas.microsoft.com/office/powerpoint/2016/sectionzoom">
        <mc:Choice Requires="psez">
          <p:graphicFrame>
            <p:nvGraphicFramePr>
              <p:cNvPr id="16" name="Section Zoom 15">
                <a:extLst>
                  <a:ext uri="{FF2B5EF4-FFF2-40B4-BE49-F238E27FC236}">
                    <a16:creationId xmlns:a16="http://schemas.microsoft.com/office/drawing/2014/main" id="{DE714865-3628-F718-2088-CE05C06C9560}"/>
                  </a:ext>
                </a:extLst>
              </p:cNvPr>
              <p:cNvGraphicFramePr>
                <a:graphicFrameLocks noChangeAspect="1"/>
              </p:cNvGraphicFramePr>
              <p:nvPr>
                <p:extLst>
                  <p:ext uri="{D42A27DB-BD31-4B8C-83A1-F6EECF244321}">
                    <p14:modId xmlns:p14="http://schemas.microsoft.com/office/powerpoint/2010/main" val="219727933"/>
                  </p:ext>
                </p:extLst>
              </p:nvPr>
            </p:nvGraphicFramePr>
            <p:xfrm>
              <a:off x="1093248" y="2045357"/>
              <a:ext cx="3048000" cy="1714500"/>
            </p:xfrm>
            <a:graphic>
              <a:graphicData uri="http://schemas.microsoft.com/office/powerpoint/2016/sectionzoom">
                <psez:sectionZm>
                  <psez:sectionZmObj sectionId="{BE9B03C9-78FD-4BBE-8B66-B87FCBBD6F19}">
                    <psez:zmPr id="{AB861888-2EC4-41BD-BD5B-D9FEB7D4B1E0}" transitionDur="1000">
                      <p166:blipFill xmlns:p166="http://schemas.microsoft.com/office/powerpoint/2016/6/main">
                        <a:blip r:embed="rId3"/>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xmlns="">
          <p:pic>
            <p:nvPicPr>
              <p:cNvPr id="16" name="Section Zoom 15">
                <a:hlinkClick r:id="rId4" action="ppaction://hlinksldjump"/>
                <a:extLst>
                  <a:ext uri="{FF2B5EF4-FFF2-40B4-BE49-F238E27FC236}">
                    <a16:creationId xmlns:a16="http://schemas.microsoft.com/office/drawing/2014/main" id="{DE714865-3628-F718-2088-CE05C06C9560}"/>
                  </a:ext>
                </a:extLst>
              </p:cNvPr>
              <p:cNvPicPr>
                <a:picLocks noGrp="1" noRot="1" noChangeAspect="1" noMove="1" noResize="1" noEditPoints="1" noAdjustHandles="1" noChangeArrowheads="1" noChangeShapeType="1"/>
              </p:cNvPicPr>
              <p:nvPr/>
            </p:nvPicPr>
            <p:blipFill>
              <a:blip r:embed="rId5"/>
              <a:stretch>
                <a:fillRect/>
              </a:stretch>
            </p:blipFill>
            <p:spPr>
              <a:xfrm>
                <a:off x="1093248" y="2045357"/>
                <a:ext cx="3048000" cy="17145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36374889-DA2C-CAAC-6B80-5666F6BBF79F}"/>
                  </a:ext>
                </a:extLst>
              </p:cNvPr>
              <p:cNvGraphicFramePr>
                <a:graphicFrameLocks noChangeAspect="1"/>
              </p:cNvGraphicFramePr>
              <p:nvPr>
                <p:extLst>
                  <p:ext uri="{D42A27DB-BD31-4B8C-83A1-F6EECF244321}">
                    <p14:modId xmlns:p14="http://schemas.microsoft.com/office/powerpoint/2010/main" val="2072788092"/>
                  </p:ext>
                </p:extLst>
              </p:nvPr>
            </p:nvGraphicFramePr>
            <p:xfrm>
              <a:off x="4342056" y="2051138"/>
              <a:ext cx="3048000" cy="1714500"/>
            </p:xfrm>
            <a:graphic>
              <a:graphicData uri="http://schemas.microsoft.com/office/powerpoint/2016/sectionzoom">
                <psez:sectionZm>
                  <psez:sectionZmObj sectionId="{F45E9426-DEBC-4841-BA04-7CA960C2365C}">
                    <psez:zmPr id="{0FCB752C-9485-4565-8F30-A8F08DDEA0BD}" transitionDur="1000">
                      <p166:blipFill xmlns:p166="http://schemas.microsoft.com/office/powerpoint/2016/6/main">
                        <a:blip r:embed="rId6"/>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xmlns="">
          <p:pic>
            <p:nvPicPr>
              <p:cNvPr id="18" name="Section Zoom 17">
                <a:hlinkClick r:id="rId7" action="ppaction://hlinksldjump"/>
                <a:extLst>
                  <a:ext uri="{FF2B5EF4-FFF2-40B4-BE49-F238E27FC236}">
                    <a16:creationId xmlns:a16="http://schemas.microsoft.com/office/drawing/2014/main" id="{36374889-DA2C-CAAC-6B80-5666F6BBF79F}"/>
                  </a:ext>
                </a:extLst>
              </p:cNvPr>
              <p:cNvPicPr>
                <a:picLocks noGrp="1" noRot="1" noChangeAspect="1" noMove="1" noResize="1" noEditPoints="1" noAdjustHandles="1" noChangeArrowheads="1" noChangeShapeType="1"/>
              </p:cNvPicPr>
              <p:nvPr/>
            </p:nvPicPr>
            <p:blipFill>
              <a:blip r:embed="rId8"/>
              <a:stretch>
                <a:fillRect/>
              </a:stretch>
            </p:blipFill>
            <p:spPr>
              <a:xfrm>
                <a:off x="4342056" y="2051138"/>
                <a:ext cx="3048000" cy="17145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20" name="Section Zoom 19">
                <a:extLst>
                  <a:ext uri="{FF2B5EF4-FFF2-40B4-BE49-F238E27FC236}">
                    <a16:creationId xmlns:a16="http://schemas.microsoft.com/office/drawing/2014/main" id="{C64C3FEB-D188-73A0-A8FC-A341CFD090A1}"/>
                  </a:ext>
                </a:extLst>
              </p:cNvPr>
              <p:cNvGraphicFramePr>
                <a:graphicFrameLocks noChangeAspect="1"/>
              </p:cNvGraphicFramePr>
              <p:nvPr>
                <p:extLst>
                  <p:ext uri="{D42A27DB-BD31-4B8C-83A1-F6EECF244321}">
                    <p14:modId xmlns:p14="http://schemas.microsoft.com/office/powerpoint/2010/main" val="247062076"/>
                  </p:ext>
                </p:extLst>
              </p:nvPr>
            </p:nvGraphicFramePr>
            <p:xfrm>
              <a:off x="7590864" y="2045357"/>
              <a:ext cx="3048000" cy="1714500"/>
            </p:xfrm>
            <a:graphic>
              <a:graphicData uri="http://schemas.microsoft.com/office/powerpoint/2016/sectionzoom">
                <psez:sectionZm>
                  <psez:sectionZmObj sectionId="{6B10F731-9385-488C-8F32-680504A2FFD7}">
                    <psez:zmPr id="{BF474607-F883-4890-BDA7-17AECDF25078}" transitionDur="1000">
                      <p166:blipFill xmlns:p166="http://schemas.microsoft.com/office/powerpoint/2016/6/main">
                        <a:blip r:embed="rId9"/>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xmlns="">
          <p:pic>
            <p:nvPicPr>
              <p:cNvPr id="20" name="Section Zoom 19">
                <a:hlinkClick r:id="rId10" action="ppaction://hlinksldjump"/>
                <a:extLst>
                  <a:ext uri="{FF2B5EF4-FFF2-40B4-BE49-F238E27FC236}">
                    <a16:creationId xmlns:a16="http://schemas.microsoft.com/office/drawing/2014/main" id="{C64C3FEB-D188-73A0-A8FC-A341CFD090A1}"/>
                  </a:ext>
                </a:extLst>
              </p:cNvPr>
              <p:cNvPicPr>
                <a:picLocks noGrp="1" noRot="1" noChangeAspect="1" noMove="1" noResize="1" noEditPoints="1" noAdjustHandles="1" noChangeArrowheads="1" noChangeShapeType="1"/>
              </p:cNvPicPr>
              <p:nvPr/>
            </p:nvPicPr>
            <p:blipFill>
              <a:blip r:embed="rId11"/>
              <a:stretch>
                <a:fillRect/>
              </a:stretch>
            </p:blipFill>
            <p:spPr>
              <a:xfrm>
                <a:off x="7590864" y="2045357"/>
                <a:ext cx="3048000" cy="17145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22" name="Section Zoom 21">
                <a:extLst>
                  <a:ext uri="{FF2B5EF4-FFF2-40B4-BE49-F238E27FC236}">
                    <a16:creationId xmlns:a16="http://schemas.microsoft.com/office/drawing/2014/main" id="{EA107E33-5FAE-C38C-EE33-3F3B1671EB40}"/>
                  </a:ext>
                </a:extLst>
              </p:cNvPr>
              <p:cNvGraphicFramePr>
                <a:graphicFrameLocks noChangeAspect="1"/>
              </p:cNvGraphicFramePr>
              <p:nvPr>
                <p:extLst>
                  <p:ext uri="{D42A27DB-BD31-4B8C-83A1-F6EECF244321}">
                    <p14:modId xmlns:p14="http://schemas.microsoft.com/office/powerpoint/2010/main" val="3554694118"/>
                  </p:ext>
                </p:extLst>
              </p:nvPr>
            </p:nvGraphicFramePr>
            <p:xfrm>
              <a:off x="2673275" y="4061493"/>
              <a:ext cx="3048000" cy="1714500"/>
            </p:xfrm>
            <a:graphic>
              <a:graphicData uri="http://schemas.microsoft.com/office/powerpoint/2016/sectionzoom">
                <psez:sectionZm>
                  <psez:sectionZmObj sectionId="{42330B65-946F-4622-8D21-C657A18278D9}">
                    <psez:zmPr id="{F03F7194-5CAD-4633-B6F4-2D6E3117A421}" transitionDur="1000">
                      <p166:blipFill xmlns:p166="http://schemas.microsoft.com/office/powerpoint/2016/6/main">
                        <a:blip r:embed="rId12"/>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xmlns="">
          <p:pic>
            <p:nvPicPr>
              <p:cNvPr id="22" name="Section Zoom 21">
                <a:hlinkClick r:id="rId13" action="ppaction://hlinksldjump"/>
                <a:extLst>
                  <a:ext uri="{FF2B5EF4-FFF2-40B4-BE49-F238E27FC236}">
                    <a16:creationId xmlns:a16="http://schemas.microsoft.com/office/drawing/2014/main" id="{EA107E33-5FAE-C38C-EE33-3F3B1671EB40}"/>
                  </a:ext>
                </a:extLst>
              </p:cNvPr>
              <p:cNvPicPr>
                <a:picLocks noGrp="1" noRot="1" noChangeAspect="1" noMove="1" noResize="1" noEditPoints="1" noAdjustHandles="1" noChangeArrowheads="1" noChangeShapeType="1"/>
              </p:cNvPicPr>
              <p:nvPr/>
            </p:nvPicPr>
            <p:blipFill>
              <a:blip r:embed="rId14"/>
              <a:stretch>
                <a:fillRect/>
              </a:stretch>
            </p:blipFill>
            <p:spPr>
              <a:xfrm>
                <a:off x="2673275" y="4061493"/>
                <a:ext cx="3048000" cy="17145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24" name="Section Zoom 23">
                <a:extLst>
                  <a:ext uri="{FF2B5EF4-FFF2-40B4-BE49-F238E27FC236}">
                    <a16:creationId xmlns:a16="http://schemas.microsoft.com/office/drawing/2014/main" id="{1D6ED136-ACA3-D926-E411-DB30738C1458}"/>
                  </a:ext>
                </a:extLst>
              </p:cNvPr>
              <p:cNvGraphicFramePr>
                <a:graphicFrameLocks noChangeAspect="1"/>
              </p:cNvGraphicFramePr>
              <p:nvPr>
                <p:extLst>
                  <p:ext uri="{D42A27DB-BD31-4B8C-83A1-F6EECF244321}">
                    <p14:modId xmlns:p14="http://schemas.microsoft.com/office/powerpoint/2010/main" val="3439051843"/>
                  </p:ext>
                </p:extLst>
              </p:nvPr>
            </p:nvGraphicFramePr>
            <p:xfrm>
              <a:off x="5899050" y="4061493"/>
              <a:ext cx="3048000" cy="1714500"/>
            </p:xfrm>
            <a:graphic>
              <a:graphicData uri="http://schemas.microsoft.com/office/powerpoint/2016/sectionzoom">
                <psez:sectionZm>
                  <psez:sectionZmObj sectionId="{64A3DBFF-46D9-4282-9408-DEC9CBEE656D}">
                    <psez:zmPr id="{D5C8E08A-4F55-44EE-88C2-179BDE354F3A}" transitionDur="1000">
                      <p166:blipFill xmlns:p166="http://schemas.microsoft.com/office/powerpoint/2016/6/main">
                        <a:blip r:embed="rId15"/>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xmlns="">
          <p:pic>
            <p:nvPicPr>
              <p:cNvPr id="24" name="Section Zoom 23">
                <a:hlinkClick r:id="rId16" action="ppaction://hlinksldjump"/>
                <a:extLst>
                  <a:ext uri="{FF2B5EF4-FFF2-40B4-BE49-F238E27FC236}">
                    <a16:creationId xmlns:a16="http://schemas.microsoft.com/office/drawing/2014/main" id="{1D6ED136-ACA3-D926-E411-DB30738C1458}"/>
                  </a:ext>
                </a:extLst>
              </p:cNvPr>
              <p:cNvPicPr>
                <a:picLocks noGrp="1" noRot="1" noChangeAspect="1" noMove="1" noResize="1" noEditPoints="1" noAdjustHandles="1" noChangeArrowheads="1" noChangeShapeType="1"/>
              </p:cNvPicPr>
              <p:nvPr/>
            </p:nvPicPr>
            <p:blipFill>
              <a:blip r:embed="rId17"/>
              <a:stretch>
                <a:fillRect/>
              </a:stretch>
            </p:blipFill>
            <p:spPr>
              <a:xfrm>
                <a:off x="5899050" y="4061493"/>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14338632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AD7A5-15CE-349C-DDFB-278145DF84B5}"/>
              </a:ext>
            </a:extLst>
          </p:cNvPr>
          <p:cNvSpPr>
            <a:spLocks noGrp="1"/>
          </p:cNvSpPr>
          <p:nvPr>
            <p:ph type="title" idx="4294967295"/>
          </p:nvPr>
        </p:nvSpPr>
        <p:spPr>
          <a:xfrm>
            <a:off x="364210" y="457200"/>
            <a:ext cx="8144359" cy="554038"/>
          </a:xfrm>
        </p:spPr>
        <p:txBody>
          <a:bodyPr/>
          <a:lstStyle/>
          <a:p>
            <a:r>
              <a:rPr lang="en-US" dirty="0"/>
              <a:t>Security tags</a:t>
            </a:r>
          </a:p>
        </p:txBody>
      </p:sp>
      <p:sp>
        <p:nvSpPr>
          <p:cNvPr id="3" name="Content Placeholder 2">
            <a:extLst>
              <a:ext uri="{FF2B5EF4-FFF2-40B4-BE49-F238E27FC236}">
                <a16:creationId xmlns:a16="http://schemas.microsoft.com/office/drawing/2014/main" id="{EB5814D4-5A93-1BC4-45E2-573001D1F472}"/>
              </a:ext>
            </a:extLst>
          </p:cNvPr>
          <p:cNvSpPr>
            <a:spLocks noGrp="1"/>
          </p:cNvSpPr>
          <p:nvPr>
            <p:ph idx="4294967295"/>
          </p:nvPr>
        </p:nvSpPr>
        <p:spPr>
          <a:xfrm>
            <a:off x="697424" y="1435099"/>
            <a:ext cx="10321414" cy="3274743"/>
          </a:xfrm>
        </p:spPr>
        <p:txBody>
          <a:bodyPr/>
          <a:lstStyle/>
          <a:p>
            <a:r>
              <a:rPr lang="en-US" dirty="0"/>
              <a:t>Security tags allow you to create NSGs and apply them to elements.</a:t>
            </a:r>
          </a:p>
          <a:p>
            <a:r>
              <a:rPr lang="en-US" dirty="0"/>
              <a:t>You no longer need to track network segments and know which subnet allows what access.</a:t>
            </a:r>
          </a:p>
          <a:p>
            <a:r>
              <a:rPr lang="en-US" dirty="0"/>
              <a:t>You can create simplified tags based on purpose and apply to a VM.</a:t>
            </a:r>
          </a:p>
          <a:p>
            <a:r>
              <a:rPr lang="en-US" dirty="0"/>
              <a:t>Referred to as ‘Service tags’ within Azure and Azure Stack.</a:t>
            </a:r>
          </a:p>
        </p:txBody>
      </p:sp>
    </p:spTree>
    <p:extLst>
      <p:ext uri="{BB962C8B-B14F-4D97-AF65-F5344CB8AC3E}">
        <p14:creationId xmlns:p14="http://schemas.microsoft.com/office/powerpoint/2010/main" val="202682801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6E97F-80E0-0F86-DBD0-E40234AD2DF8}"/>
              </a:ext>
            </a:extLst>
          </p:cNvPr>
          <p:cNvSpPr>
            <a:spLocks noGrp="1"/>
          </p:cNvSpPr>
          <p:nvPr>
            <p:ph type="title" idx="4294967295"/>
          </p:nvPr>
        </p:nvSpPr>
        <p:spPr>
          <a:xfrm>
            <a:off x="216976" y="457200"/>
            <a:ext cx="9229241" cy="554038"/>
          </a:xfrm>
        </p:spPr>
        <p:txBody>
          <a:bodyPr/>
          <a:lstStyle/>
          <a:p>
            <a:r>
              <a:rPr lang="en-US" dirty="0"/>
              <a:t>Security tag resources</a:t>
            </a:r>
          </a:p>
        </p:txBody>
      </p:sp>
      <p:graphicFrame>
        <p:nvGraphicFramePr>
          <p:cNvPr id="6" name="Table 8">
            <a:extLst>
              <a:ext uri="{FF2B5EF4-FFF2-40B4-BE49-F238E27FC236}">
                <a16:creationId xmlns:a16="http://schemas.microsoft.com/office/drawing/2014/main" id="{BDA515F2-D2AF-EEBE-CED3-4B9BD1F6C17C}"/>
              </a:ext>
            </a:extLst>
          </p:cNvPr>
          <p:cNvGraphicFramePr>
            <a:graphicFrameLocks noGrp="1"/>
          </p:cNvGraphicFramePr>
          <p:nvPr>
            <p:ph idx="4294967295"/>
            <p:extLst>
              <p:ext uri="{D42A27DB-BD31-4B8C-83A1-F6EECF244321}">
                <p14:modId xmlns:p14="http://schemas.microsoft.com/office/powerpoint/2010/main" val="1098588642"/>
              </p:ext>
            </p:extLst>
          </p:nvPr>
        </p:nvGraphicFramePr>
        <p:xfrm>
          <a:off x="581508" y="1825625"/>
          <a:ext cx="10306051" cy="4206240"/>
        </p:xfrm>
        <a:graphic>
          <a:graphicData uri="http://schemas.openxmlformats.org/drawingml/2006/table">
            <a:tbl>
              <a:tblPr firstRow="1" bandRow="1">
                <a:tableStyleId>{5C22544A-7EE6-4342-B048-85BDC9FD1C3A}</a:tableStyleId>
              </a:tblPr>
              <a:tblGrid>
                <a:gridCol w="3184047">
                  <a:extLst>
                    <a:ext uri="{9D8B030D-6E8A-4147-A177-3AD203B41FA5}">
                      <a16:colId xmlns:a16="http://schemas.microsoft.com/office/drawing/2014/main" val="2607319104"/>
                    </a:ext>
                  </a:extLst>
                </a:gridCol>
                <a:gridCol w="7122004">
                  <a:extLst>
                    <a:ext uri="{9D8B030D-6E8A-4147-A177-3AD203B41FA5}">
                      <a16:colId xmlns:a16="http://schemas.microsoft.com/office/drawing/2014/main" val="3973138270"/>
                    </a:ext>
                  </a:extLst>
                </a:gridCol>
              </a:tblGrid>
              <a:tr h="370840">
                <a:tc>
                  <a:txBody>
                    <a:bodyPr/>
                    <a:lstStyle/>
                    <a:p>
                      <a:r>
                        <a:rPr lang="en-US" sz="2000" dirty="0"/>
                        <a:t>Resource</a:t>
                      </a:r>
                    </a:p>
                  </a:txBody>
                  <a:tcPr/>
                </a:tc>
                <a:tc>
                  <a:txBody>
                    <a:bodyPr/>
                    <a:lstStyle/>
                    <a:p>
                      <a:r>
                        <a:rPr lang="en-US" sz="2000" dirty="0"/>
                        <a:t>Description</a:t>
                      </a:r>
                    </a:p>
                  </a:txBody>
                  <a:tcPr/>
                </a:tc>
                <a:extLst>
                  <a:ext uri="{0D108BD9-81ED-4DB2-BD59-A6C34878D82A}">
                    <a16:rowId xmlns:a16="http://schemas.microsoft.com/office/drawing/2014/main" val="1079122022"/>
                  </a:ext>
                </a:extLst>
              </a:tr>
              <a:tr h="370840">
                <a:tc>
                  <a:txBody>
                    <a:bodyPr/>
                    <a:lstStyle/>
                    <a:p>
                      <a:r>
                        <a:rPr lang="en-US" sz="2000" dirty="0"/>
                        <a:t>type</a:t>
                      </a:r>
                    </a:p>
                  </a:txBody>
                  <a:tcPr/>
                </a:tc>
                <a:tc>
                  <a:txBody>
                    <a:bodyPr/>
                    <a:lstStyle/>
                    <a:p>
                      <a:r>
                        <a:rPr lang="en-US" sz="2000" dirty="0"/>
                        <a:t>A string that can be used to filter security tags after listing all security tags.</a:t>
                      </a:r>
                    </a:p>
                  </a:txBody>
                  <a:tcPr/>
                </a:tc>
                <a:extLst>
                  <a:ext uri="{0D108BD9-81ED-4DB2-BD59-A6C34878D82A}">
                    <a16:rowId xmlns:a16="http://schemas.microsoft.com/office/drawing/2014/main" val="3827320932"/>
                  </a:ext>
                </a:extLst>
              </a:tr>
              <a:tr h="370840">
                <a:tc>
                  <a:txBody>
                    <a:bodyPr/>
                    <a:lstStyle/>
                    <a:p>
                      <a:r>
                        <a:rPr lang="en-US" sz="2000" dirty="0"/>
                        <a:t>accessControlList</a:t>
                      </a:r>
                    </a:p>
                  </a:txBody>
                  <a:tcPr/>
                </a:tc>
                <a:tc>
                  <a:txBody>
                    <a:bodyPr/>
                    <a:lstStyle/>
                    <a:p>
                      <a:r>
                        <a:rPr lang="en-US" sz="2000" dirty="0"/>
                        <a:t>A reference to an accessControlLists resource (section 3.1.5.1) that defines the ACL rules to be applied to each NIC associated with this security tag.</a:t>
                      </a:r>
                    </a:p>
                  </a:txBody>
                  <a:tcPr/>
                </a:tc>
                <a:extLst>
                  <a:ext uri="{0D108BD9-81ED-4DB2-BD59-A6C34878D82A}">
                    <a16:rowId xmlns:a16="http://schemas.microsoft.com/office/drawing/2014/main" val="2793733874"/>
                  </a:ext>
                </a:extLst>
              </a:tr>
              <a:tr h="370840">
                <a:tc>
                  <a:txBody>
                    <a:bodyPr/>
                    <a:lstStyle/>
                    <a:p>
                      <a:r>
                        <a:rPr lang="en-US" sz="2000" dirty="0"/>
                        <a:t>networkInterfaces</a:t>
                      </a:r>
                    </a:p>
                  </a:txBody>
                  <a:tcPr/>
                </a:tc>
                <a:tc>
                  <a:txBody>
                    <a:bodyPr/>
                    <a:lstStyle/>
                    <a:p>
                      <a:r>
                        <a:rPr lang="en-US" sz="2000" dirty="0"/>
                        <a:t>An array of references to networkInterfaces resources (section 3.1.5.11) that this security tag is associated with.</a:t>
                      </a:r>
                    </a:p>
                  </a:txBody>
                  <a:tcPr/>
                </a:tc>
                <a:extLst>
                  <a:ext uri="{0D108BD9-81ED-4DB2-BD59-A6C34878D82A}">
                    <a16:rowId xmlns:a16="http://schemas.microsoft.com/office/drawing/2014/main" val="4018822506"/>
                  </a:ext>
                </a:extLst>
              </a:tr>
              <a:tr h="370840">
                <a:tc>
                  <a:txBody>
                    <a:bodyPr/>
                    <a:lstStyle/>
                    <a:p>
                      <a:r>
                        <a:rPr lang="en-US" sz="2000" dirty="0"/>
                        <a:t>aclRulesAsSource</a:t>
                      </a:r>
                    </a:p>
                  </a:txBody>
                  <a:tcPr/>
                </a:tc>
                <a:tc>
                  <a:txBody>
                    <a:bodyPr/>
                    <a:lstStyle/>
                    <a:p>
                      <a:r>
                        <a:rPr lang="en-US" sz="2000" dirty="0"/>
                        <a:t>An array of references to aclRules resources (section 3.1.5.1.2) that include this security tag in its SourceSecurityTags field.</a:t>
                      </a:r>
                    </a:p>
                  </a:txBody>
                  <a:tcPr/>
                </a:tc>
                <a:extLst>
                  <a:ext uri="{0D108BD9-81ED-4DB2-BD59-A6C34878D82A}">
                    <a16:rowId xmlns:a16="http://schemas.microsoft.com/office/drawing/2014/main" val="852438741"/>
                  </a:ext>
                </a:extLst>
              </a:tr>
              <a:tr h="370840">
                <a:tc>
                  <a:txBody>
                    <a:bodyPr/>
                    <a:lstStyle/>
                    <a:p>
                      <a:r>
                        <a:rPr lang="en-US" sz="2000" dirty="0"/>
                        <a:t>aclRulesAsDestination</a:t>
                      </a:r>
                    </a:p>
                  </a:txBody>
                  <a:tcPr/>
                </a:tc>
                <a:tc>
                  <a:txBody>
                    <a:bodyPr/>
                    <a:lstStyle/>
                    <a:p>
                      <a:r>
                        <a:rPr lang="en-US" sz="2000" dirty="0"/>
                        <a:t>An array of references to aclRules resources that include this security tag in its DestinationSecurityTags field.</a:t>
                      </a:r>
                    </a:p>
                  </a:txBody>
                  <a:tcPr/>
                </a:tc>
                <a:extLst>
                  <a:ext uri="{0D108BD9-81ED-4DB2-BD59-A6C34878D82A}">
                    <a16:rowId xmlns:a16="http://schemas.microsoft.com/office/drawing/2014/main" val="1223547119"/>
                  </a:ext>
                </a:extLst>
              </a:tr>
            </a:tbl>
          </a:graphicData>
        </a:graphic>
      </p:graphicFrame>
    </p:spTree>
    <p:extLst>
      <p:ext uri="{BB962C8B-B14F-4D97-AF65-F5344CB8AC3E}">
        <p14:creationId xmlns:p14="http://schemas.microsoft.com/office/powerpoint/2010/main" val="403774251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idx="4294967295"/>
          </p:nvPr>
        </p:nvSpPr>
        <p:spPr>
          <a:xfrm>
            <a:off x="346074" y="609600"/>
            <a:ext cx="5216525" cy="851243"/>
          </a:xfrm>
        </p:spPr>
        <p:txBody>
          <a:bodyPr>
            <a:normAutofit/>
          </a:bodyPr>
          <a:lstStyle/>
          <a:p>
            <a:r>
              <a:rPr lang="en-US" dirty="0"/>
              <a:t>Lab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4294967295"/>
          </p:nvPr>
        </p:nvSpPr>
        <p:spPr>
          <a:xfrm>
            <a:off x="604434" y="1590675"/>
            <a:ext cx="5491566" cy="3897312"/>
          </a:xfrm>
        </p:spPr>
        <p:txBody>
          <a:bodyPr>
            <a:normAutofit/>
          </a:bodyPr>
          <a:lstStyle/>
          <a:p>
            <a:pPr marL="0" indent="0">
              <a:buNone/>
            </a:pPr>
            <a:r>
              <a:rPr lang="en-US" dirty="0"/>
              <a:t>There’s no lab for the </a:t>
            </a:r>
            <a:r>
              <a:rPr lang="en-US" b="1" dirty="0"/>
              <a:t>Security tags</a:t>
            </a:r>
            <a:r>
              <a:rPr lang="en-US" dirty="0"/>
              <a:t> topic.</a:t>
            </a:r>
          </a:p>
          <a:p>
            <a:pPr marL="0" indent="0">
              <a:buNone/>
            </a:pPr>
            <a:endParaRPr lang="en-US" dirty="0"/>
          </a:p>
        </p:txBody>
      </p:sp>
      <p:pic>
        <p:nvPicPr>
          <p:cNvPr id="9" name="Graphic 8" descr="Gears">
            <a:extLst>
              <a:ext uri="{FF2B5EF4-FFF2-40B4-BE49-F238E27FC236}">
                <a16:creationId xmlns:a16="http://schemas.microsoft.com/office/drawing/2014/main" id="{611F04DD-935E-76C9-E04C-A74CBE2FB6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63371" y="1677820"/>
            <a:ext cx="3951737" cy="3951737"/>
          </a:xfrm>
          <a:prstGeom prst="rect">
            <a:avLst/>
          </a:prstGeom>
        </p:spPr>
      </p:pic>
    </p:spTree>
    <p:extLst>
      <p:ext uri="{BB962C8B-B14F-4D97-AF65-F5344CB8AC3E}">
        <p14:creationId xmlns:p14="http://schemas.microsoft.com/office/powerpoint/2010/main" val="86500917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idx="4294967295"/>
          </p:nvPr>
        </p:nvSpPr>
        <p:spPr>
          <a:xfrm>
            <a:off x="371959" y="457200"/>
            <a:ext cx="6362055" cy="554038"/>
          </a:xfrm>
        </p:spPr>
        <p:txBody>
          <a:bodyPr/>
          <a:lstStyle/>
          <a:p>
            <a:r>
              <a:rPr lang="en-US" dirty="0">
                <a:ea typeface="Batang"/>
                <a:cs typeface="Segoe UI"/>
              </a:rPr>
              <a:t>Knowledge check</a:t>
            </a:r>
            <a:endParaRPr lang="en-US" dirty="0">
              <a:ea typeface="Batang"/>
            </a:endParaRPr>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4294967295"/>
          </p:nvPr>
        </p:nvSpPr>
        <p:spPr>
          <a:xfrm>
            <a:off x="798162" y="1623663"/>
            <a:ext cx="8615981" cy="1465016"/>
          </a:xfrm>
        </p:spPr>
        <p:txBody>
          <a:bodyPr vert="horz" wrap="square" lIns="0" tIns="0" rIns="0" bIns="0" rtlCol="0" anchor="t">
            <a:spAutoFit/>
          </a:bodyPr>
          <a:lstStyle/>
          <a:p>
            <a:pPr marL="514350" indent="-514350">
              <a:buAutoNum type="arabicPeriod"/>
            </a:pPr>
            <a:r>
              <a:rPr lang="en-US" dirty="0">
                <a:ea typeface="Batang"/>
                <a:cs typeface="Segoe UI"/>
              </a:rPr>
              <a:t>What is a security tag?</a:t>
            </a:r>
          </a:p>
          <a:p>
            <a:pPr marL="514350" indent="-514350">
              <a:buAutoNum type="arabicPeriod"/>
            </a:pPr>
            <a:endParaRPr lang="en-US" dirty="0">
              <a:ea typeface="Batang"/>
              <a:cs typeface="Segoe UI"/>
            </a:endParaRPr>
          </a:p>
          <a:p>
            <a:pPr marL="514350" indent="-514350">
              <a:buAutoNum type="arabicPeriod"/>
            </a:pPr>
            <a:endParaRPr lang="en-US" dirty="0">
              <a:cs typeface="Segoe UI"/>
            </a:endParaRPr>
          </a:p>
        </p:txBody>
      </p:sp>
    </p:spTree>
    <p:extLst>
      <p:ext uri="{BB962C8B-B14F-4D97-AF65-F5344CB8AC3E}">
        <p14:creationId xmlns:p14="http://schemas.microsoft.com/office/powerpoint/2010/main" val="15030161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C8B8B2-50E2-2261-6760-EC09737E6FB1}"/>
              </a:ext>
            </a:extLst>
          </p:cNvPr>
          <p:cNvSpPr>
            <a:spLocks noGrp="1"/>
          </p:cNvSpPr>
          <p:nvPr>
            <p:ph type="title"/>
          </p:nvPr>
        </p:nvSpPr>
        <p:spPr>
          <a:xfrm>
            <a:off x="685799" y="2962120"/>
            <a:ext cx="7241241" cy="553998"/>
          </a:xfrm>
          <a:noFill/>
        </p:spPr>
        <p:txBody>
          <a:bodyPr vert="horz" wrap="square" lIns="0" tIns="0" rIns="0" bIns="0" rtlCol="0" anchor="b" anchorCtr="0">
            <a:spAutoFit/>
          </a:bodyPr>
          <a:lstStyle/>
          <a:p>
            <a:r>
              <a:rPr lang="en-US" sz="3600" spc="600" dirty="0">
                <a:solidFill>
                  <a:schemeClr val="tx1"/>
                </a:solidFill>
              </a:rPr>
              <a:t>Understand trace logging</a:t>
            </a:r>
          </a:p>
        </p:txBody>
      </p:sp>
    </p:spTree>
    <p:extLst>
      <p:ext uri="{BB962C8B-B14F-4D97-AF65-F5344CB8AC3E}">
        <p14:creationId xmlns:p14="http://schemas.microsoft.com/office/powerpoint/2010/main" val="513122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240A-B7BA-E2DB-1166-2AAB22935E8C}"/>
              </a:ext>
            </a:extLst>
          </p:cNvPr>
          <p:cNvSpPr>
            <a:spLocks noGrp="1"/>
          </p:cNvSpPr>
          <p:nvPr>
            <p:ph type="title" idx="4294967295"/>
          </p:nvPr>
        </p:nvSpPr>
        <p:spPr>
          <a:xfrm>
            <a:off x="283464" y="363538"/>
            <a:ext cx="8963724" cy="554037"/>
          </a:xfrm>
        </p:spPr>
        <p:txBody>
          <a:bodyPr/>
          <a:lstStyle/>
          <a:p>
            <a:r>
              <a:rPr lang="en-US" dirty="0"/>
              <a:t>Trace logging</a:t>
            </a:r>
          </a:p>
        </p:txBody>
      </p:sp>
      <p:sp>
        <p:nvSpPr>
          <p:cNvPr id="3" name="Content Placeholder 2">
            <a:extLst>
              <a:ext uri="{FF2B5EF4-FFF2-40B4-BE49-F238E27FC236}">
                <a16:creationId xmlns:a16="http://schemas.microsoft.com/office/drawing/2014/main" id="{A174ADF1-1469-8704-3C83-967C50688496}"/>
              </a:ext>
            </a:extLst>
          </p:cNvPr>
          <p:cNvSpPr>
            <a:spLocks noGrp="1"/>
          </p:cNvSpPr>
          <p:nvPr>
            <p:ph idx="4294967295"/>
          </p:nvPr>
        </p:nvSpPr>
        <p:spPr>
          <a:xfrm>
            <a:off x="457200" y="1480820"/>
            <a:ext cx="10877550" cy="1612900"/>
          </a:xfrm>
        </p:spPr>
        <p:txBody>
          <a:bodyPr/>
          <a:lstStyle/>
          <a:p>
            <a:r>
              <a:rPr lang="en-US" dirty="0"/>
              <a:t>As Firewall Service is part of the Network Controller, refer to M1_Network_Controller module regarding trace logging.</a:t>
            </a:r>
          </a:p>
        </p:txBody>
      </p:sp>
    </p:spTree>
    <p:extLst>
      <p:ext uri="{BB962C8B-B14F-4D97-AF65-F5344CB8AC3E}">
        <p14:creationId xmlns:p14="http://schemas.microsoft.com/office/powerpoint/2010/main" val="80835966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FCDC8-6F21-C9D3-04E1-877AB57DDF95}"/>
              </a:ext>
            </a:extLst>
          </p:cNvPr>
          <p:cNvSpPr>
            <a:spLocks noGrp="1"/>
          </p:cNvSpPr>
          <p:nvPr>
            <p:ph type="title" idx="4294967295"/>
          </p:nvPr>
        </p:nvSpPr>
        <p:spPr>
          <a:xfrm>
            <a:off x="365760" y="457200"/>
            <a:ext cx="7584440" cy="554038"/>
          </a:xfrm>
        </p:spPr>
        <p:txBody>
          <a:bodyPr/>
          <a:lstStyle/>
          <a:p>
            <a:r>
              <a:rPr lang="en-US" dirty="0"/>
              <a:t>Audit logging</a:t>
            </a:r>
          </a:p>
        </p:txBody>
      </p:sp>
      <p:sp>
        <p:nvSpPr>
          <p:cNvPr id="3" name="Content Placeholder 2">
            <a:extLst>
              <a:ext uri="{FF2B5EF4-FFF2-40B4-BE49-F238E27FC236}">
                <a16:creationId xmlns:a16="http://schemas.microsoft.com/office/drawing/2014/main" id="{1B415F7A-8343-89C7-1280-407898990F1F}"/>
              </a:ext>
            </a:extLst>
          </p:cNvPr>
          <p:cNvSpPr>
            <a:spLocks noGrp="1"/>
          </p:cNvSpPr>
          <p:nvPr>
            <p:ph idx="4294967295"/>
          </p:nvPr>
        </p:nvSpPr>
        <p:spPr>
          <a:xfrm>
            <a:off x="565687" y="1435099"/>
            <a:ext cx="10833315" cy="4395049"/>
          </a:xfrm>
        </p:spPr>
        <p:txBody>
          <a:bodyPr/>
          <a:lstStyle/>
          <a:p>
            <a:r>
              <a:rPr lang="en-US" dirty="0"/>
              <a:t>New functionality introduced in Windows Server 2019 allows audit logging to be enabled for NSGs.</a:t>
            </a:r>
          </a:p>
          <a:p>
            <a:r>
              <a:rPr lang="en-US" dirty="0"/>
              <a:t>These logs are consistent with Azure Network Watcher Flow Logs.</a:t>
            </a:r>
          </a:p>
          <a:p>
            <a:r>
              <a:rPr lang="en-US" dirty="0"/>
              <a:t>Once enabled, new files will start being logged on each host.</a:t>
            </a:r>
          </a:p>
          <a:p>
            <a:r>
              <a:rPr lang="en-US" dirty="0"/>
              <a:t>Logs are flushed from memory into the log file every hour.</a:t>
            </a:r>
          </a:p>
          <a:p>
            <a:r>
              <a:rPr lang="en-US" dirty="0"/>
              <a:t>Log file contains a sequence of flow events in JSON format.</a:t>
            </a:r>
          </a:p>
          <a:p>
            <a:r>
              <a:rPr lang="en-US" dirty="0"/>
              <a:t>Logging only happens for NSGs that have logging set to enabled.</a:t>
            </a:r>
          </a:p>
          <a:p>
            <a:r>
              <a:rPr lang="en-US" dirty="0"/>
              <a:t>Audit Logging can be configured by NC cmdlets directly or by leveraging WAC.</a:t>
            </a:r>
          </a:p>
        </p:txBody>
      </p:sp>
    </p:spTree>
    <p:extLst>
      <p:ext uri="{BB962C8B-B14F-4D97-AF65-F5344CB8AC3E}">
        <p14:creationId xmlns:p14="http://schemas.microsoft.com/office/powerpoint/2010/main" val="418600540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F9BF-0DD1-CA70-7E23-29842F9FEBA9}"/>
              </a:ext>
            </a:extLst>
          </p:cNvPr>
          <p:cNvSpPr>
            <a:spLocks noGrp="1"/>
          </p:cNvSpPr>
          <p:nvPr>
            <p:ph type="title" idx="4294967295"/>
          </p:nvPr>
        </p:nvSpPr>
        <p:spPr>
          <a:xfrm>
            <a:off x="347472" y="609600"/>
            <a:ext cx="4642041" cy="850900"/>
          </a:xfrm>
        </p:spPr>
        <p:txBody>
          <a:bodyPr>
            <a:normAutofit/>
          </a:bodyPr>
          <a:lstStyle/>
          <a:p>
            <a:r>
              <a:rPr lang="en-US" dirty="0"/>
              <a:t>Lab	</a:t>
            </a:r>
          </a:p>
        </p:txBody>
      </p:sp>
      <p:sp>
        <p:nvSpPr>
          <p:cNvPr id="3" name="Content Placeholder 2">
            <a:extLst>
              <a:ext uri="{FF2B5EF4-FFF2-40B4-BE49-F238E27FC236}">
                <a16:creationId xmlns:a16="http://schemas.microsoft.com/office/drawing/2014/main" id="{7E60F16A-CDD1-4284-8AA4-5C08C92BD4C0}"/>
              </a:ext>
            </a:extLst>
          </p:cNvPr>
          <p:cNvSpPr>
            <a:spLocks noGrp="1"/>
          </p:cNvSpPr>
          <p:nvPr>
            <p:ph idx="4294967295"/>
          </p:nvPr>
        </p:nvSpPr>
        <p:spPr>
          <a:xfrm>
            <a:off x="986478" y="2357438"/>
            <a:ext cx="4755643" cy="1183925"/>
          </a:xfrm>
        </p:spPr>
        <p:txBody>
          <a:bodyPr>
            <a:normAutofit/>
          </a:bodyPr>
          <a:lstStyle/>
          <a:p>
            <a:pPr marL="457200" indent="-457200">
              <a:buFont typeface="+mj-lt"/>
              <a:buAutoNum type="arabicPeriod"/>
            </a:pPr>
            <a:r>
              <a:rPr lang="en-US" dirty="0"/>
              <a:t>Enable flow audit logging.</a:t>
            </a:r>
          </a:p>
          <a:p>
            <a:pPr marL="0" indent="0">
              <a:buNone/>
            </a:pPr>
            <a:endParaRPr lang="en-US" dirty="0"/>
          </a:p>
        </p:txBody>
      </p:sp>
      <p:pic>
        <p:nvPicPr>
          <p:cNvPr id="9" name="Graphic 8" descr="Gears">
            <a:extLst>
              <a:ext uri="{FF2B5EF4-FFF2-40B4-BE49-F238E27FC236}">
                <a16:creationId xmlns:a16="http://schemas.microsoft.com/office/drawing/2014/main" id="{611F04DD-935E-76C9-E04C-A74CBE2FB6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98421" y="1801806"/>
            <a:ext cx="3951737" cy="3951737"/>
          </a:xfrm>
          <a:prstGeom prst="rect">
            <a:avLst/>
          </a:prstGeom>
        </p:spPr>
      </p:pic>
    </p:spTree>
    <p:extLst>
      <p:ext uri="{BB962C8B-B14F-4D97-AF65-F5344CB8AC3E}">
        <p14:creationId xmlns:p14="http://schemas.microsoft.com/office/powerpoint/2010/main" val="364564338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05C1-B22E-1951-1992-61824746D4E0}"/>
              </a:ext>
            </a:extLst>
          </p:cNvPr>
          <p:cNvSpPr>
            <a:spLocks noGrp="1"/>
          </p:cNvSpPr>
          <p:nvPr>
            <p:ph type="title" idx="4294967295"/>
          </p:nvPr>
        </p:nvSpPr>
        <p:spPr>
          <a:xfrm>
            <a:off x="393192" y="457200"/>
            <a:ext cx="4697921" cy="554038"/>
          </a:xfrm>
        </p:spPr>
        <p:txBody>
          <a:bodyPr/>
          <a:lstStyle/>
          <a:p>
            <a:r>
              <a:rPr lang="en-US" dirty="0">
                <a:ea typeface="Batang"/>
                <a:cs typeface="Segoe UI"/>
              </a:rPr>
              <a:t>Knowledge check</a:t>
            </a:r>
            <a:endParaRPr lang="en-US" dirty="0">
              <a:ea typeface="Batang"/>
            </a:endParaRPr>
          </a:p>
        </p:txBody>
      </p:sp>
      <p:sp>
        <p:nvSpPr>
          <p:cNvPr id="3" name="Content Placeholder 2">
            <a:extLst>
              <a:ext uri="{FF2B5EF4-FFF2-40B4-BE49-F238E27FC236}">
                <a16:creationId xmlns:a16="http://schemas.microsoft.com/office/drawing/2014/main" id="{D2202D92-066E-1E5B-0DE5-4F41D27DA976}"/>
              </a:ext>
            </a:extLst>
          </p:cNvPr>
          <p:cNvSpPr>
            <a:spLocks noGrp="1"/>
          </p:cNvSpPr>
          <p:nvPr>
            <p:ph idx="4294967295"/>
          </p:nvPr>
        </p:nvSpPr>
        <p:spPr>
          <a:xfrm>
            <a:off x="922020" y="2197100"/>
            <a:ext cx="8895080" cy="1465016"/>
          </a:xfrm>
        </p:spPr>
        <p:txBody>
          <a:bodyPr vert="horz" wrap="square" lIns="0" tIns="0" rIns="0" bIns="0" rtlCol="0" anchor="t">
            <a:spAutoFit/>
          </a:bodyPr>
          <a:lstStyle/>
          <a:p>
            <a:pPr marL="514350" indent="-514350">
              <a:buAutoNum type="arabicPeriod"/>
            </a:pPr>
            <a:r>
              <a:rPr lang="en-US" dirty="0">
                <a:ea typeface="Batang"/>
                <a:cs typeface="Segoe UI"/>
              </a:rPr>
              <a:t>How often are audit events generated?</a:t>
            </a:r>
          </a:p>
          <a:p>
            <a:pPr marL="514350" indent="-514350">
              <a:buAutoNum type="arabicPeriod"/>
            </a:pPr>
            <a:endParaRPr lang="en-US" dirty="0">
              <a:ea typeface="Batang"/>
              <a:cs typeface="Segoe UI"/>
            </a:endParaRPr>
          </a:p>
          <a:p>
            <a:pPr marL="514350" indent="-514350">
              <a:buAutoNum type="arabicPeriod"/>
            </a:pPr>
            <a:endParaRPr lang="en-US" dirty="0">
              <a:cs typeface="Segoe UI"/>
            </a:endParaRPr>
          </a:p>
        </p:txBody>
      </p:sp>
    </p:spTree>
    <p:extLst>
      <p:ext uri="{BB962C8B-B14F-4D97-AF65-F5344CB8AC3E}">
        <p14:creationId xmlns:p14="http://schemas.microsoft.com/office/powerpoint/2010/main" val="118706123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5E837D-7288-438C-B14D-9482525D8E4A}"/>
              </a:ext>
            </a:extLst>
          </p:cNvPr>
          <p:cNvSpPr>
            <a:spLocks noGrp="1"/>
          </p:cNvSpPr>
          <p:nvPr>
            <p:ph type="title" idx="4294967295"/>
          </p:nvPr>
        </p:nvSpPr>
        <p:spPr>
          <a:xfrm>
            <a:off x="542441" y="457200"/>
            <a:ext cx="7415939" cy="554038"/>
          </a:xfrm>
        </p:spPr>
        <p:txBody>
          <a:bodyPr/>
          <a:lstStyle/>
          <a:p>
            <a:r>
              <a:rPr lang="en-US" dirty="0"/>
              <a:t>Resources</a:t>
            </a:r>
          </a:p>
        </p:txBody>
      </p:sp>
      <p:sp>
        <p:nvSpPr>
          <p:cNvPr id="5" name="Content Placeholder 4">
            <a:extLst>
              <a:ext uri="{FF2B5EF4-FFF2-40B4-BE49-F238E27FC236}">
                <a16:creationId xmlns:a16="http://schemas.microsoft.com/office/drawing/2014/main" id="{C7B0AD4D-7E5E-C100-1DB3-1EFA92080379}"/>
              </a:ext>
            </a:extLst>
          </p:cNvPr>
          <p:cNvSpPr>
            <a:spLocks noGrp="1"/>
          </p:cNvSpPr>
          <p:nvPr>
            <p:ph idx="4294967295"/>
          </p:nvPr>
        </p:nvSpPr>
        <p:spPr>
          <a:xfrm>
            <a:off x="676868" y="1085850"/>
            <a:ext cx="11205274" cy="5410200"/>
          </a:xfrm>
        </p:spPr>
        <p:txBody>
          <a:bodyPr>
            <a:noAutofit/>
          </a:bodyPr>
          <a:lstStyle/>
          <a:p>
            <a:r>
              <a:rPr lang="en-US" sz="2000" dirty="0">
                <a:hlinkClick r:id="rId3">
                  <a:extLst>
                    <a:ext uri="{A12FA001-AC4F-418D-AE19-62706E023703}">
                      <ahyp:hlinkClr xmlns:ahyp="http://schemas.microsoft.com/office/drawing/2018/hyperlinkcolor" val="tx"/>
                    </a:ext>
                  </a:extLst>
                </a:hlinkClick>
              </a:rPr>
              <a:t>Network security group - how it works | Microsoft Learn</a:t>
            </a:r>
            <a:endParaRPr lang="en-US" sz="2000" dirty="0"/>
          </a:p>
          <a:p>
            <a:r>
              <a:rPr lang="en-US" sz="2000" dirty="0">
                <a:hlinkClick r:id="rId4">
                  <a:extLst>
                    <a:ext uri="{A12FA001-AC4F-418D-AE19-62706E023703}">
                      <ahyp:hlinkClr xmlns:ahyp="http://schemas.microsoft.com/office/drawing/2018/hyperlinkcolor" val="tx"/>
                    </a:ext>
                  </a:extLst>
                </a:hlinkClick>
              </a:rPr>
              <a:t>[MS-NCNBI]: accessControlLists | Microsoft Learn</a:t>
            </a:r>
            <a:endParaRPr lang="en-US" sz="2000" dirty="0"/>
          </a:p>
          <a:p>
            <a:r>
              <a:rPr lang="en-US" sz="2000" dirty="0">
                <a:hlinkClick r:id="rId5">
                  <a:extLst>
                    <a:ext uri="{A12FA001-AC4F-418D-AE19-62706E023703}">
                      <ahyp:hlinkClr xmlns:ahyp="http://schemas.microsoft.com/office/drawing/2018/hyperlinkcolor" val="tx"/>
                    </a:ext>
                  </a:extLst>
                </a:hlinkClick>
              </a:rPr>
              <a:t>[MS-NCNBI]: securityTags | Microsoft Learn</a:t>
            </a:r>
            <a:endParaRPr lang="en-US" sz="2000" dirty="0"/>
          </a:p>
          <a:p>
            <a:r>
              <a:rPr lang="en-US" sz="2000" dirty="0">
                <a:hlinkClick r:id="rId6">
                  <a:extLst>
                    <a:ext uri="{A12FA001-AC4F-418D-AE19-62706E023703}">
                      <ahyp:hlinkClr xmlns:ahyp="http://schemas.microsoft.com/office/drawing/2018/hyperlinkcolor" val="tx"/>
                    </a:ext>
                  </a:extLst>
                </a:hlinkClick>
              </a:rPr>
              <a:t>Overview of Datacenter Firewall in Azure Stack HCI and Windows Server - Azure Stack HCI | Microsoft Learn</a:t>
            </a:r>
            <a:endParaRPr lang="en-US" sz="2000" dirty="0"/>
          </a:p>
          <a:p>
            <a:r>
              <a:rPr lang="en-US" sz="2000" dirty="0">
                <a:hlinkClick r:id="rId7">
                  <a:extLst>
                    <a:ext uri="{A12FA001-AC4F-418D-AE19-62706E023703}">
                      <ahyp:hlinkClr xmlns:ahyp="http://schemas.microsoft.com/office/drawing/2018/hyperlinkcolor" val="tx"/>
                    </a:ext>
                  </a:extLst>
                </a:hlinkClick>
              </a:rPr>
              <a:t>Enable, assign default network access policies on Azure Stack HCI VMs - Azure Stack HCI | Microsoft Learn</a:t>
            </a:r>
            <a:endParaRPr lang="en-US" sz="2000" dirty="0"/>
          </a:p>
          <a:p>
            <a:r>
              <a:rPr lang="en-US" sz="2000" dirty="0">
                <a:hlinkClick r:id="rId8">
                  <a:extLst>
                    <a:ext uri="{A12FA001-AC4F-418D-AE19-62706E023703}">
                      <ahyp:hlinkClr xmlns:ahyp="http://schemas.microsoft.com/office/drawing/2018/hyperlinkcolor" val="tx"/>
                    </a:ext>
                  </a:extLst>
                </a:hlinkClick>
              </a:rPr>
              <a:t>Configure network security groups with tags in Windows Admin Center - Azure Stack HCI | Microsoft Learn</a:t>
            </a:r>
            <a:endParaRPr lang="en-US" sz="2000" dirty="0"/>
          </a:p>
          <a:p>
            <a:r>
              <a:rPr lang="en-US" sz="2000" dirty="0">
                <a:hlinkClick r:id="rId9">
                  <a:extLst>
                    <a:ext uri="{A12FA001-AC4F-418D-AE19-62706E023703}">
                      <ahyp:hlinkClr xmlns:ahyp="http://schemas.microsoft.com/office/drawing/2018/hyperlinkcolor" val="tx"/>
                    </a:ext>
                  </a:extLst>
                </a:hlinkClick>
              </a:rPr>
              <a:t>Configure network security groups with PowerShell - Azure Stack HCI | Microsoft Learn</a:t>
            </a:r>
            <a:endParaRPr lang="en-US" sz="2000" dirty="0"/>
          </a:p>
          <a:p>
            <a:r>
              <a:rPr lang="en-US" sz="2000" dirty="0">
                <a:hlinkClick r:id="rId10">
                  <a:extLst>
                    <a:ext uri="{A12FA001-AC4F-418D-AE19-62706E023703}">
                      <ahyp:hlinkClr xmlns:ahyp="http://schemas.microsoft.com/office/drawing/2018/hyperlinkcolor" val="tx"/>
                    </a:ext>
                  </a:extLst>
                </a:hlinkClick>
              </a:rPr>
              <a:t>Configure network security groups with Windows Admin Center - Azure Stack HCI | Microsoft Learn</a:t>
            </a:r>
            <a:endParaRPr lang="en-US" sz="2000" dirty="0"/>
          </a:p>
          <a:p>
            <a:r>
              <a:rPr lang="en-US" sz="2000" dirty="0">
                <a:hlinkClick r:id="rId11"/>
              </a:rPr>
              <a:t>What is Datacenter Firewall?</a:t>
            </a:r>
            <a:endParaRPr lang="en-US" sz="2000" dirty="0"/>
          </a:p>
          <a:p>
            <a:endParaRPr lang="en-US" sz="2000" dirty="0"/>
          </a:p>
          <a:p>
            <a:endParaRPr lang="en-US" sz="2400" dirty="0"/>
          </a:p>
          <a:p>
            <a:pPr marL="0" indent="0">
              <a:buNone/>
            </a:pPr>
            <a:endParaRPr lang="en-US" sz="2400" dirty="0"/>
          </a:p>
        </p:txBody>
      </p:sp>
    </p:spTree>
    <p:extLst>
      <p:ext uri="{BB962C8B-B14F-4D97-AF65-F5344CB8AC3E}">
        <p14:creationId xmlns:p14="http://schemas.microsoft.com/office/powerpoint/2010/main" val="201420654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D35BB-204E-D402-F9ED-4A655F28D8B2}"/>
              </a:ext>
            </a:extLst>
          </p:cNvPr>
          <p:cNvSpPr>
            <a:spLocks noGrp="1"/>
          </p:cNvSpPr>
          <p:nvPr>
            <p:ph type="title"/>
          </p:nvPr>
        </p:nvSpPr>
        <p:spPr>
          <a:xfrm>
            <a:off x="585216" y="2303300"/>
            <a:ext cx="9144000" cy="1231106"/>
          </a:xfrm>
        </p:spPr>
        <p:txBody>
          <a:bodyPr/>
          <a:lstStyle/>
          <a:p>
            <a:r>
              <a:rPr lang="en-US" sz="4000" spc="600" dirty="0">
                <a:solidFill>
                  <a:schemeClr val="tx1"/>
                </a:solidFill>
              </a:rPr>
              <a:t>Understand datacenter firewall</a:t>
            </a:r>
            <a:endParaRPr lang="en-US" dirty="0">
              <a:solidFill>
                <a:schemeClr val="tx1"/>
              </a:solidFill>
            </a:endParaRPr>
          </a:p>
        </p:txBody>
      </p:sp>
    </p:spTree>
    <p:extLst>
      <p:ext uri="{BB962C8B-B14F-4D97-AF65-F5344CB8AC3E}">
        <p14:creationId xmlns:p14="http://schemas.microsoft.com/office/powerpoint/2010/main" val="801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F6B2-CCEC-E0C4-D5E1-DBD2F2BD93E1}"/>
              </a:ext>
            </a:extLst>
          </p:cNvPr>
          <p:cNvSpPr>
            <a:spLocks noGrp="1"/>
          </p:cNvSpPr>
          <p:nvPr>
            <p:ph type="title" idx="4294967295"/>
          </p:nvPr>
        </p:nvSpPr>
        <p:spPr>
          <a:xfrm>
            <a:off x="348712" y="457200"/>
            <a:ext cx="11843288" cy="554038"/>
          </a:xfrm>
        </p:spPr>
        <p:txBody>
          <a:bodyPr/>
          <a:lstStyle/>
          <a:p>
            <a:r>
              <a:rPr lang="en-US" dirty="0">
                <a:cs typeface="Segoe UI"/>
              </a:rPr>
              <a:t>Knowledge check answers</a:t>
            </a:r>
            <a:endParaRPr lang="en-US" dirty="0"/>
          </a:p>
        </p:txBody>
      </p:sp>
      <p:graphicFrame>
        <p:nvGraphicFramePr>
          <p:cNvPr id="7" name="Content Placeholder 6">
            <a:extLst>
              <a:ext uri="{FF2B5EF4-FFF2-40B4-BE49-F238E27FC236}">
                <a16:creationId xmlns:a16="http://schemas.microsoft.com/office/drawing/2014/main" id="{001C1FCA-8A95-BB7D-C69B-EFDE992D158B}"/>
              </a:ext>
            </a:extLst>
          </p:cNvPr>
          <p:cNvGraphicFramePr>
            <a:graphicFrameLocks noGrp="1"/>
          </p:cNvGraphicFramePr>
          <p:nvPr>
            <p:ph idx="4294967295"/>
            <p:extLst>
              <p:ext uri="{D42A27DB-BD31-4B8C-83A1-F6EECF244321}">
                <p14:modId xmlns:p14="http://schemas.microsoft.com/office/powerpoint/2010/main" val="273169549"/>
              </p:ext>
            </p:extLst>
          </p:nvPr>
        </p:nvGraphicFramePr>
        <p:xfrm>
          <a:off x="348712" y="1435100"/>
          <a:ext cx="11135532" cy="4709160"/>
        </p:xfrm>
        <a:graphic>
          <a:graphicData uri="http://schemas.openxmlformats.org/drawingml/2006/table">
            <a:tbl>
              <a:tblPr firstRow="1" bandRow="1">
                <a:tableStyleId>{5C22544A-7EE6-4342-B048-85BDC9FD1C3A}</a:tableStyleId>
              </a:tblPr>
              <a:tblGrid>
                <a:gridCol w="2274854">
                  <a:extLst>
                    <a:ext uri="{9D8B030D-6E8A-4147-A177-3AD203B41FA5}">
                      <a16:colId xmlns:a16="http://schemas.microsoft.com/office/drawing/2014/main" val="187728649"/>
                    </a:ext>
                  </a:extLst>
                </a:gridCol>
                <a:gridCol w="4482407">
                  <a:extLst>
                    <a:ext uri="{9D8B030D-6E8A-4147-A177-3AD203B41FA5}">
                      <a16:colId xmlns:a16="http://schemas.microsoft.com/office/drawing/2014/main" val="675364917"/>
                    </a:ext>
                  </a:extLst>
                </a:gridCol>
                <a:gridCol w="4378271">
                  <a:extLst>
                    <a:ext uri="{9D8B030D-6E8A-4147-A177-3AD203B41FA5}">
                      <a16:colId xmlns:a16="http://schemas.microsoft.com/office/drawing/2014/main" val="489936966"/>
                    </a:ext>
                  </a:extLst>
                </a:gridCol>
              </a:tblGrid>
              <a:tr h="370840">
                <a:tc>
                  <a:txBody>
                    <a:bodyPr/>
                    <a:lstStyle/>
                    <a:p>
                      <a:r>
                        <a:rPr lang="en-US" sz="1600" dirty="0"/>
                        <a:t>Learning objective</a:t>
                      </a:r>
                    </a:p>
                  </a:txBody>
                  <a:tcPr/>
                </a:tc>
                <a:tc>
                  <a:txBody>
                    <a:bodyPr/>
                    <a:lstStyle/>
                    <a:p>
                      <a:r>
                        <a:rPr lang="en-US" sz="1600" dirty="0"/>
                        <a:t>Questions</a:t>
                      </a:r>
                    </a:p>
                  </a:txBody>
                  <a:tcPr/>
                </a:tc>
                <a:tc>
                  <a:txBody>
                    <a:bodyPr/>
                    <a:lstStyle/>
                    <a:p>
                      <a:r>
                        <a:rPr lang="en-US" sz="1600" dirty="0"/>
                        <a:t>Answers</a:t>
                      </a:r>
                    </a:p>
                  </a:txBody>
                  <a:tcPr/>
                </a:tc>
                <a:extLst>
                  <a:ext uri="{0D108BD9-81ED-4DB2-BD59-A6C34878D82A}">
                    <a16:rowId xmlns:a16="http://schemas.microsoft.com/office/drawing/2014/main" val="1686409404"/>
                  </a:ext>
                </a:extLst>
              </a:tr>
              <a:tr h="395425">
                <a:tc>
                  <a:txBody>
                    <a:bodyPr/>
                    <a:lstStyle/>
                    <a:p>
                      <a:r>
                        <a:rPr lang="en-US" sz="1400" dirty="0">
                          <a:latin typeface="+mn-lt"/>
                        </a:rPr>
                        <a:t>1. Firewall overview</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n-lt"/>
                          <a:ea typeface="Batang"/>
                          <a:cs typeface="Segoe UI"/>
                        </a:rPr>
                        <a:t>1. How are firewall policies enforced?</a:t>
                      </a:r>
                    </a:p>
                    <a:p>
                      <a:pPr marL="514350" indent="-514350">
                        <a:buAutoNum type="arabicPeriod"/>
                      </a:pPr>
                      <a:endParaRPr lang="en-US" sz="1400" dirty="0">
                        <a:latin typeface="+mn-lt"/>
                        <a:ea typeface="Batang"/>
                        <a:cs typeface="Segoe UI"/>
                      </a:endParaRPr>
                    </a:p>
                  </a:txBody>
                  <a:tcPr/>
                </a:tc>
                <a:tc>
                  <a:txBody>
                    <a:bodyPr/>
                    <a:lstStyle/>
                    <a:p>
                      <a:pPr marL="342900" indent="-342900">
                        <a:buAutoNum type="arabicPeriod"/>
                      </a:pPr>
                      <a:r>
                        <a:rPr lang="en-US" sz="1400" b="0" i="0" u="none" strike="noStrike" noProof="0" dirty="0">
                          <a:latin typeface="+mn-lt"/>
                        </a:rPr>
                        <a:t>Firewall policies are bound to the network and are applied within the virtual port of the virtual switch.</a:t>
                      </a:r>
                    </a:p>
                  </a:txBody>
                  <a:tcPr/>
                </a:tc>
                <a:extLst>
                  <a:ext uri="{0D108BD9-81ED-4DB2-BD59-A6C34878D82A}">
                    <a16:rowId xmlns:a16="http://schemas.microsoft.com/office/drawing/2014/main" val="2217241799"/>
                  </a:ext>
                </a:extLst>
              </a:tr>
              <a:tr h="370840">
                <a:tc>
                  <a:txBody>
                    <a:bodyPr/>
                    <a:lstStyle/>
                    <a:p>
                      <a:r>
                        <a:rPr lang="en-US" sz="1400" dirty="0">
                          <a:latin typeface="+mn-lt"/>
                        </a:rPr>
                        <a:t>2. Firewall architecture</a:t>
                      </a:r>
                    </a:p>
                  </a:txBody>
                  <a:tcPr/>
                </a:tc>
                <a:tc>
                  <a:txBody>
                    <a:bodyPr/>
                    <a:lstStyle/>
                    <a:p>
                      <a:pPr marL="228600" indent="-228600">
                        <a:buAutoNum type="arabicPeriod"/>
                      </a:pPr>
                      <a:r>
                        <a:rPr lang="en-US" sz="1400" dirty="0">
                          <a:latin typeface="+mn-lt"/>
                          <a:ea typeface="Batang"/>
                          <a:cs typeface="Segoe UI"/>
                        </a:rPr>
                        <a:t>Which protocol is used to push goal state from Firewall Service to NCHostAgent?</a:t>
                      </a:r>
                    </a:p>
                    <a:p>
                      <a:pPr marL="228600" indent="-228600">
                        <a:buAutoNum type="arabicPeriod"/>
                      </a:pPr>
                      <a:r>
                        <a:rPr lang="en-US" sz="1400" dirty="0">
                          <a:latin typeface="+mn-lt"/>
                          <a:ea typeface="Batang"/>
                          <a:cs typeface="Segoe UI"/>
                        </a:rPr>
                        <a:t>Which two layers within VFP are associated to NSGs?</a:t>
                      </a:r>
                    </a:p>
                    <a:p>
                      <a:pPr marL="514350" indent="-514350">
                        <a:buAutoNum type="arabicPeriod"/>
                      </a:pPr>
                      <a:endParaRPr lang="en-US" sz="1400" dirty="0">
                        <a:latin typeface="+mn-lt"/>
                        <a:ea typeface="Batang"/>
                        <a:cs typeface="Segoe UI"/>
                      </a:endParaRPr>
                    </a:p>
                  </a:txBody>
                  <a:tcPr/>
                </a:tc>
                <a:tc>
                  <a:txBody>
                    <a:bodyPr/>
                    <a:lstStyle/>
                    <a:p>
                      <a:pPr marL="342900" indent="-342900">
                        <a:buAutoNum type="arabicPeriod"/>
                      </a:pPr>
                      <a:r>
                        <a:rPr lang="en-US" sz="1400" dirty="0">
                          <a:latin typeface="+mn-lt"/>
                        </a:rPr>
                        <a:t>OVSDB.</a:t>
                      </a:r>
                    </a:p>
                    <a:p>
                      <a:pPr marL="342900" indent="-342900">
                        <a:buAutoNum type="arabicPeriod"/>
                      </a:pPr>
                      <a:r>
                        <a:rPr lang="en-US" sz="1400" dirty="0">
                          <a:latin typeface="+mn-lt"/>
                        </a:rPr>
                        <a:t>Controller and Admin.</a:t>
                      </a:r>
                    </a:p>
                    <a:p>
                      <a:pPr marL="342900" indent="-342900">
                        <a:buAutoNum type="arabicPeriod"/>
                      </a:pPr>
                      <a:endParaRPr lang="en-US" sz="1400" dirty="0">
                        <a:latin typeface="+mn-lt"/>
                      </a:endParaRPr>
                    </a:p>
                  </a:txBody>
                  <a:tcPr/>
                </a:tc>
                <a:extLst>
                  <a:ext uri="{0D108BD9-81ED-4DB2-BD59-A6C34878D82A}">
                    <a16:rowId xmlns:a16="http://schemas.microsoft.com/office/drawing/2014/main" val="2548151105"/>
                  </a:ext>
                </a:extLst>
              </a:tr>
              <a:tr h="370840">
                <a:tc>
                  <a:txBody>
                    <a:bodyPr/>
                    <a:lstStyle/>
                    <a:p>
                      <a:r>
                        <a:rPr lang="en-US" sz="1400" dirty="0">
                          <a:latin typeface="+mn-lt"/>
                        </a:rPr>
                        <a:t>3. Network Security Groups</a:t>
                      </a:r>
                    </a:p>
                  </a:txBody>
                  <a:tcPr/>
                </a:tc>
                <a:tc>
                  <a:txBody>
                    <a:bodyPr/>
                    <a:lstStyle/>
                    <a:p>
                      <a:pPr marL="228600" marR="0" lvl="0" indent="-228600" algn="l" defTabSz="914400" rtl="0" eaLnBrk="1" fontAlgn="auto" latinLnBrk="0" hangingPunct="1">
                        <a:lnSpc>
                          <a:spcPct val="100000"/>
                        </a:lnSpc>
                        <a:spcBef>
                          <a:spcPts val="1000"/>
                        </a:spcBef>
                        <a:spcAft>
                          <a:spcPts val="0"/>
                        </a:spcAft>
                        <a:buClr>
                          <a:srgbClr val="000000"/>
                        </a:buClr>
                        <a:buSzTx/>
                        <a:buFontTx/>
                        <a:buAutoNum type="arabicPeriod"/>
                        <a:tabLst/>
                        <a:defRPr/>
                      </a:pPr>
                      <a:r>
                        <a:rPr lang="en-US" sz="1400" dirty="0">
                          <a:latin typeface="+mn-lt"/>
                          <a:ea typeface="Batang"/>
                          <a:cs typeface="Segoe UI"/>
                        </a:rPr>
                        <a:t>Which resources can an NSG be associated with?</a:t>
                      </a:r>
                    </a:p>
                    <a:p>
                      <a:pPr marL="228600" marR="0" lvl="0" indent="-228600" algn="l" defTabSz="914400" rtl="0" eaLnBrk="1" fontAlgn="auto" latinLnBrk="0" hangingPunct="1">
                        <a:lnSpc>
                          <a:spcPct val="100000"/>
                        </a:lnSpc>
                        <a:spcBef>
                          <a:spcPts val="1000"/>
                        </a:spcBef>
                        <a:spcAft>
                          <a:spcPts val="0"/>
                        </a:spcAft>
                        <a:buClr>
                          <a:srgbClr val="000000"/>
                        </a:buClr>
                        <a:buSzTx/>
                        <a:buFontTx/>
                        <a:buAutoNum type="arabicPeriod"/>
                        <a:tabLst/>
                        <a:defRPr/>
                      </a:pPr>
                      <a:r>
                        <a:rPr lang="en-US" sz="1400" dirty="0">
                          <a:latin typeface="+mn-lt"/>
                          <a:ea typeface="Batang"/>
                          <a:cs typeface="Segoe UI"/>
                        </a:rPr>
                        <a:t>If an empty NSG is applied to a resource, what is the default action applied?</a:t>
                      </a:r>
                    </a:p>
                    <a:p>
                      <a:pPr marL="514350" marR="0" lvl="0" indent="-514350" algn="l" rtl="0" eaLnBrk="1" fontAlgn="auto" latinLnBrk="0" hangingPunct="1">
                        <a:lnSpc>
                          <a:spcPct val="100000"/>
                        </a:lnSpc>
                        <a:spcBef>
                          <a:spcPts val="1000"/>
                        </a:spcBef>
                        <a:spcAft>
                          <a:spcPts val="0"/>
                        </a:spcAft>
                        <a:buClr>
                          <a:srgbClr val="000000"/>
                        </a:buClr>
                        <a:buSzTx/>
                        <a:buFontTx/>
                        <a:buAutoNum type="arabicPeriod"/>
                      </a:pPr>
                      <a:endParaRPr lang="en-US" sz="1400" b="0" i="0" u="none" strike="noStrike" noProof="0" dirty="0">
                        <a:solidFill>
                          <a:srgbClr val="262626"/>
                        </a:solidFill>
                        <a:latin typeface="+mn-lt"/>
                      </a:endParaRPr>
                    </a:p>
                  </a:txBody>
                  <a:tcPr/>
                </a:tc>
                <a:tc>
                  <a:txBody>
                    <a:bodyPr/>
                    <a:lstStyle/>
                    <a:p>
                      <a:pPr marL="342900" indent="-342900">
                        <a:buAutoNum type="arabicPeriod"/>
                      </a:pPr>
                      <a:r>
                        <a:rPr lang="en-US" sz="1400" dirty="0">
                          <a:latin typeface="+mn-lt"/>
                        </a:rPr>
                        <a:t>NSG can be associated with a network interface, a virtual network subnet, a logical network subnet, or a security tag.</a:t>
                      </a:r>
                    </a:p>
                    <a:p>
                      <a:pPr marL="342900" indent="-342900">
                        <a:buAutoNum type="arabicPeriod"/>
                      </a:pPr>
                      <a:r>
                        <a:rPr lang="en-US" sz="1400" dirty="0">
                          <a:latin typeface="+mn-lt"/>
                        </a:rPr>
                        <a:t>Deny.</a:t>
                      </a:r>
                    </a:p>
                  </a:txBody>
                  <a:tcPr/>
                </a:tc>
                <a:extLst>
                  <a:ext uri="{0D108BD9-81ED-4DB2-BD59-A6C34878D82A}">
                    <a16:rowId xmlns:a16="http://schemas.microsoft.com/office/drawing/2014/main" val="2596706004"/>
                  </a:ext>
                </a:extLst>
              </a:tr>
              <a:tr h="370840">
                <a:tc>
                  <a:txBody>
                    <a:bodyPr/>
                    <a:lstStyle/>
                    <a:p>
                      <a:r>
                        <a:rPr lang="en-US" sz="1400" dirty="0">
                          <a:latin typeface="+mn-lt"/>
                        </a:rPr>
                        <a:t>4. Security tags</a:t>
                      </a:r>
                    </a:p>
                  </a:txBody>
                  <a:tcPr/>
                </a:tc>
                <a:tc>
                  <a:txBody>
                    <a:bodyPr/>
                    <a:lstStyle/>
                    <a:p>
                      <a:pPr marL="0" indent="0">
                        <a:buNone/>
                      </a:pPr>
                      <a:r>
                        <a:rPr lang="en-US" sz="1400" dirty="0">
                          <a:latin typeface="+mn-lt"/>
                          <a:ea typeface="Batang"/>
                          <a:cs typeface="Segoe UI"/>
                        </a:rPr>
                        <a:t>1. What is a security tag?</a:t>
                      </a:r>
                    </a:p>
                  </a:txBody>
                  <a:tcPr/>
                </a:tc>
                <a:tc>
                  <a:txBody>
                    <a:bodyPr/>
                    <a:lstStyle/>
                    <a:p>
                      <a:pPr marL="342900" indent="-342900">
                        <a:buAutoNum type="arabicPeriod"/>
                      </a:pPr>
                      <a:r>
                        <a:rPr lang="en-US" sz="1400" b="0" i="0" u="none" strike="noStrike" noProof="0" dirty="0">
                          <a:latin typeface="+mn-lt"/>
                        </a:rPr>
                        <a:t>A security tag enables you to create a NSG rule based on service or resource, rather than on a network boundary.</a:t>
                      </a:r>
                    </a:p>
                  </a:txBody>
                  <a:tcPr/>
                </a:tc>
                <a:extLst>
                  <a:ext uri="{0D108BD9-81ED-4DB2-BD59-A6C34878D82A}">
                    <a16:rowId xmlns:a16="http://schemas.microsoft.com/office/drawing/2014/main" val="47663297"/>
                  </a:ext>
                </a:extLst>
              </a:tr>
              <a:tr h="370840">
                <a:tc>
                  <a:txBody>
                    <a:bodyPr/>
                    <a:lstStyle/>
                    <a:p>
                      <a:r>
                        <a:rPr lang="en-US" sz="1400" dirty="0">
                          <a:latin typeface="+mn-lt"/>
                        </a:rPr>
                        <a:t>5. Tracing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n-lt"/>
                          <a:ea typeface="Batang"/>
                          <a:cs typeface="Segoe UI"/>
                        </a:rPr>
                        <a:t>1. How often are Audit events generated?</a:t>
                      </a:r>
                    </a:p>
                  </a:txBody>
                  <a:tcPr/>
                </a:tc>
                <a:tc>
                  <a:txBody>
                    <a:bodyPr/>
                    <a:lstStyle/>
                    <a:p>
                      <a:pPr marL="342900" indent="-342900">
                        <a:buAutoNum type="arabicPeriod"/>
                      </a:pPr>
                      <a:r>
                        <a:rPr lang="en-US" sz="1400" dirty="0">
                          <a:latin typeface="+mn-lt"/>
                        </a:rPr>
                        <a:t>Log files are generated for audit event every hour per host.</a:t>
                      </a:r>
                    </a:p>
                  </a:txBody>
                  <a:tcPr/>
                </a:tc>
                <a:extLst>
                  <a:ext uri="{0D108BD9-81ED-4DB2-BD59-A6C34878D82A}">
                    <a16:rowId xmlns:a16="http://schemas.microsoft.com/office/drawing/2014/main" val="2713751166"/>
                  </a:ext>
                </a:extLst>
              </a:tr>
            </a:tbl>
          </a:graphicData>
        </a:graphic>
      </p:graphicFrame>
    </p:spTree>
    <p:extLst>
      <p:ext uri="{BB962C8B-B14F-4D97-AF65-F5344CB8AC3E}">
        <p14:creationId xmlns:p14="http://schemas.microsoft.com/office/powerpoint/2010/main" val="84459004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D7055EA-00F2-268E-FFC6-2213E09D457B}"/>
              </a:ext>
            </a:extLst>
          </p:cNvPr>
          <p:cNvSpPr txBox="1"/>
          <p:nvPr/>
        </p:nvSpPr>
        <p:spPr>
          <a:xfrm>
            <a:off x="329184" y="1378810"/>
            <a:ext cx="8439912" cy="3108543"/>
          </a:xfrm>
          <a:prstGeom prst="rect">
            <a:avLst/>
          </a:prstGeom>
          <a:noFill/>
        </p:spPr>
        <p:txBody>
          <a:bodyPr wrap="square">
            <a:spAutoFit/>
          </a:bodyPr>
          <a:lstStyle/>
          <a:p>
            <a:pPr marL="0" indent="0">
              <a:buNone/>
            </a:pPr>
            <a:r>
              <a:rPr lang="en-US" sz="2800" dirty="0">
                <a:ea typeface="Batang"/>
              </a:rPr>
              <a:t>In this module, you learned about:</a:t>
            </a:r>
          </a:p>
          <a:p>
            <a:pPr marL="457200" indent="-457200">
              <a:buFont typeface="Arial" panose="020B0604020202020204" pitchFamily="34" charset="0"/>
              <a:buChar char="•"/>
            </a:pPr>
            <a:r>
              <a:rPr lang="en-US" sz="2800" dirty="0">
                <a:ea typeface="Batang"/>
              </a:rPr>
              <a:t>Firewall overview.</a:t>
            </a:r>
          </a:p>
          <a:p>
            <a:pPr marL="457200" indent="-457200">
              <a:buFont typeface="Arial" panose="020B0604020202020204" pitchFamily="34" charset="0"/>
              <a:buChar char="•"/>
            </a:pPr>
            <a:r>
              <a:rPr lang="en-US" sz="2800" dirty="0">
                <a:ea typeface="Batang"/>
              </a:rPr>
              <a:t>Firewall architecture.</a:t>
            </a:r>
          </a:p>
          <a:p>
            <a:pPr marL="457200" indent="-457200">
              <a:buFont typeface="Arial" panose="020B0604020202020204" pitchFamily="34" charset="0"/>
              <a:buChar char="•"/>
            </a:pPr>
            <a:r>
              <a:rPr lang="en-US" sz="2800" dirty="0">
                <a:latin typeface="+mn-lt"/>
              </a:rPr>
              <a:t>Network Security Groups</a:t>
            </a:r>
            <a:r>
              <a:rPr lang="en-US" sz="2800" dirty="0">
                <a:ea typeface="Batang"/>
              </a:rPr>
              <a:t>.</a:t>
            </a:r>
          </a:p>
          <a:p>
            <a:pPr marL="457200" indent="-457200">
              <a:buFont typeface="Arial" panose="020B0604020202020204" pitchFamily="34" charset="0"/>
              <a:buChar char="•"/>
            </a:pPr>
            <a:r>
              <a:rPr lang="en-US" sz="2800" dirty="0">
                <a:ea typeface="Batang"/>
              </a:rPr>
              <a:t>Security tags.</a:t>
            </a:r>
          </a:p>
          <a:p>
            <a:pPr marL="457200" indent="-457200">
              <a:buFont typeface="Arial" panose="020B0604020202020204" pitchFamily="34" charset="0"/>
              <a:buChar char="•"/>
            </a:pPr>
            <a:r>
              <a:rPr lang="en-US" sz="2800" dirty="0">
                <a:ea typeface="Batang"/>
              </a:rPr>
              <a:t>Tracing.</a:t>
            </a:r>
          </a:p>
          <a:p>
            <a:pPr marL="457200" indent="-457200">
              <a:buFont typeface="Arial" panose="020B0604020202020204" pitchFamily="34" charset="0"/>
              <a:buChar char="•"/>
            </a:pPr>
            <a:endParaRPr lang="en-US" sz="2800" dirty="0">
              <a:ea typeface="Batang"/>
            </a:endParaRPr>
          </a:p>
        </p:txBody>
      </p:sp>
      <p:sp>
        <p:nvSpPr>
          <p:cNvPr id="6" name="TextBox 5">
            <a:extLst>
              <a:ext uri="{FF2B5EF4-FFF2-40B4-BE49-F238E27FC236}">
                <a16:creationId xmlns:a16="http://schemas.microsoft.com/office/drawing/2014/main" id="{B5A0D65A-2067-D36A-A66E-0BB50FD84EA1}"/>
              </a:ext>
            </a:extLst>
          </p:cNvPr>
          <p:cNvSpPr txBox="1"/>
          <p:nvPr/>
        </p:nvSpPr>
        <p:spPr>
          <a:xfrm>
            <a:off x="480448" y="356462"/>
            <a:ext cx="7191214" cy="553998"/>
          </a:xfrm>
          <a:prstGeom prst="rect">
            <a:avLst/>
          </a:prstGeom>
          <a:noFill/>
        </p:spPr>
        <p:txBody>
          <a:bodyPr wrap="square" lIns="0" tIns="0" rIns="0" bIns="0" rtlCol="0">
            <a:spAutoFit/>
          </a:bodyPr>
          <a:lstStyle/>
          <a:p>
            <a:pPr algn="l"/>
            <a:r>
              <a:rPr lang="en-US" sz="3600" dirty="0">
                <a:solidFill>
                  <a:schemeClr val="tx2"/>
                </a:solidFill>
                <a:latin typeface="+mj-lt"/>
              </a:rPr>
              <a:t>Summary</a:t>
            </a:r>
          </a:p>
        </p:txBody>
      </p:sp>
    </p:spTree>
    <p:extLst>
      <p:ext uri="{BB962C8B-B14F-4D97-AF65-F5344CB8AC3E}">
        <p14:creationId xmlns:p14="http://schemas.microsoft.com/office/powerpoint/2010/main" val="398271519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0C25E8-BEF3-10A4-951E-C4D202E36E8E}"/>
              </a:ext>
            </a:extLst>
          </p:cNvPr>
          <p:cNvSpPr>
            <a:spLocks noGrp="1"/>
          </p:cNvSpPr>
          <p:nvPr>
            <p:ph type="title" idx="4294967295"/>
          </p:nvPr>
        </p:nvSpPr>
        <p:spPr>
          <a:xfrm>
            <a:off x="534692" y="457200"/>
            <a:ext cx="4032546" cy="554038"/>
          </a:xfrm>
        </p:spPr>
        <p:txBody>
          <a:bodyPr/>
          <a:lstStyle/>
          <a:p>
            <a:r>
              <a:rPr lang="en-US" dirty="0"/>
              <a:t>Important</a:t>
            </a:r>
          </a:p>
        </p:txBody>
      </p:sp>
      <p:sp>
        <p:nvSpPr>
          <p:cNvPr id="4" name="Content Placeholder 3">
            <a:extLst>
              <a:ext uri="{FF2B5EF4-FFF2-40B4-BE49-F238E27FC236}">
                <a16:creationId xmlns:a16="http://schemas.microsoft.com/office/drawing/2014/main" id="{BBED0861-3E03-B9C1-3238-1CC243663A3F}"/>
              </a:ext>
            </a:extLst>
          </p:cNvPr>
          <p:cNvSpPr>
            <a:spLocks noGrp="1"/>
          </p:cNvSpPr>
          <p:nvPr>
            <p:ph idx="4294967295"/>
          </p:nvPr>
        </p:nvSpPr>
        <p:spPr>
          <a:xfrm>
            <a:off x="774915" y="1435100"/>
            <a:ext cx="11417085" cy="3716338"/>
          </a:xfrm>
        </p:spPr>
        <p:txBody>
          <a:bodyPr>
            <a:normAutofit/>
          </a:bodyPr>
          <a:lstStyle/>
          <a:p>
            <a:r>
              <a:rPr lang="en-US" dirty="0"/>
              <a:t>In Windows Admin Center 2208+ builds, Access Control Lists (ACLs) have been renamed to Network Security Groups (NSGs) to align with Azure and Azure Stack.</a:t>
            </a:r>
          </a:p>
          <a:p>
            <a:r>
              <a:rPr lang="en-US" dirty="0"/>
              <a:t>ACLs and NSGs can be used interchangeably as of this content writing as NSGs will be the public facing resource. ACLs will still be used internally as part of a control / data plane configuration.</a:t>
            </a:r>
          </a:p>
        </p:txBody>
      </p:sp>
    </p:spTree>
    <p:extLst>
      <p:ext uri="{BB962C8B-B14F-4D97-AF65-F5344CB8AC3E}">
        <p14:creationId xmlns:p14="http://schemas.microsoft.com/office/powerpoint/2010/main" val="326973169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6">
            <a:extLst>
              <a:ext uri="{FF2B5EF4-FFF2-40B4-BE49-F238E27FC236}">
                <a16:creationId xmlns:a16="http://schemas.microsoft.com/office/drawing/2014/main" id="{C24BEB50-1DC9-57A9-2824-CD7D9F637897}"/>
              </a:ext>
            </a:extLst>
          </p:cNvPr>
          <p:cNvPicPr>
            <a:picLocks noChangeAspect="1"/>
          </p:cNvPicPr>
          <p:nvPr/>
        </p:nvPicPr>
        <p:blipFill>
          <a:blip r:embed="rId3"/>
          <a:stretch>
            <a:fillRect/>
          </a:stretch>
        </p:blipFill>
        <p:spPr>
          <a:xfrm>
            <a:off x="6318250" y="1616075"/>
            <a:ext cx="5873750" cy="4324350"/>
          </a:xfrm>
          <a:prstGeom prst="rect">
            <a:avLst/>
          </a:prstGeom>
        </p:spPr>
      </p:pic>
      <p:sp>
        <p:nvSpPr>
          <p:cNvPr id="5" name="TextBox 4">
            <a:extLst>
              <a:ext uri="{FF2B5EF4-FFF2-40B4-BE49-F238E27FC236}">
                <a16:creationId xmlns:a16="http://schemas.microsoft.com/office/drawing/2014/main" id="{A14E97CF-47BF-6702-3098-AE40260A4D96}"/>
              </a:ext>
            </a:extLst>
          </p:cNvPr>
          <p:cNvSpPr txBox="1"/>
          <p:nvPr/>
        </p:nvSpPr>
        <p:spPr>
          <a:xfrm>
            <a:off x="762839" y="1489198"/>
            <a:ext cx="5389881" cy="4862870"/>
          </a:xfrm>
          <a:prstGeom prst="rect">
            <a:avLst/>
          </a:prstGeom>
          <a:noFill/>
        </p:spPr>
        <p:txBody>
          <a:bodyPr wrap="square" lIns="0" tIns="0" rIns="0" bIns="0" rtlCol="0">
            <a:spAutoFit/>
          </a:bodyPr>
          <a:lstStyle/>
          <a:p>
            <a:pPr marL="61653" indent="-285750" defTabSz="896386">
              <a:buFont typeface="Arial" panose="020B0604020202020204" pitchFamily="34" charset="0"/>
              <a:buChar char="•"/>
            </a:pPr>
            <a:r>
              <a:rPr lang="en-US" sz="2800" dirty="0"/>
              <a:t>5-tuple stateful, multi-tenant firewall.</a:t>
            </a:r>
          </a:p>
          <a:p>
            <a:pPr marL="850323" lvl="2" indent="-285750" defTabSz="896386">
              <a:buFont typeface="Arial" panose="020B0604020202020204" pitchFamily="34" charset="0"/>
              <a:buChar char="•"/>
            </a:pPr>
            <a:r>
              <a:rPr lang="en-US" sz="2000" dirty="0"/>
              <a:t>Protocol</a:t>
            </a:r>
          </a:p>
          <a:p>
            <a:pPr marL="850323" lvl="2" indent="-285750" defTabSz="896386">
              <a:buFont typeface="Arial" panose="020B0604020202020204" pitchFamily="34" charset="0"/>
              <a:buChar char="•"/>
            </a:pPr>
            <a:r>
              <a:rPr lang="en-US" sz="2000" dirty="0"/>
              <a:t>Source IP address</a:t>
            </a:r>
          </a:p>
          <a:p>
            <a:pPr marL="850323" lvl="2" indent="-285750" defTabSz="896386">
              <a:buFont typeface="Arial" panose="020B0604020202020204" pitchFamily="34" charset="0"/>
              <a:buChar char="•"/>
            </a:pPr>
            <a:r>
              <a:rPr lang="en-US" sz="2000" dirty="0"/>
              <a:t>Source port number</a:t>
            </a:r>
          </a:p>
          <a:p>
            <a:pPr marL="850323" lvl="2" indent="-285750" defTabSz="896386">
              <a:buFont typeface="Arial" panose="020B0604020202020204" pitchFamily="34" charset="0"/>
              <a:buChar char="•"/>
            </a:pPr>
            <a:r>
              <a:rPr lang="en-US" sz="2000" dirty="0"/>
              <a:t>Destination IP address</a:t>
            </a:r>
          </a:p>
          <a:p>
            <a:pPr marL="850323" lvl="2" indent="-285750" defTabSz="896386">
              <a:buFont typeface="Arial" panose="020B0604020202020204" pitchFamily="34" charset="0"/>
              <a:buChar char="•"/>
            </a:pPr>
            <a:r>
              <a:rPr lang="en-US" sz="2000" dirty="0"/>
              <a:t>Destination port number</a:t>
            </a:r>
          </a:p>
          <a:p>
            <a:pPr marL="61653" indent="-285750" defTabSz="896386">
              <a:buFont typeface="Arial" panose="020B0604020202020204" pitchFamily="34" charset="0"/>
              <a:buChar char="•"/>
            </a:pPr>
            <a:r>
              <a:rPr lang="en-US" sz="2800" dirty="0"/>
              <a:t>Protects east-west and north-south traffic flows.</a:t>
            </a:r>
          </a:p>
          <a:p>
            <a:pPr marL="61653" indent="-285750" defTabSz="896386">
              <a:buFont typeface="Arial" panose="020B0604020202020204" pitchFamily="34" charset="0"/>
              <a:buChar char="•"/>
            </a:pPr>
            <a:r>
              <a:rPr lang="en-US" sz="2800" dirty="0"/>
              <a:t>Firewall policies are enforced at the virtual switch port of each tenant VM.</a:t>
            </a:r>
          </a:p>
          <a:p>
            <a:pPr algn="l"/>
            <a:endParaRPr lang="en-US" sz="2000" dirty="0"/>
          </a:p>
        </p:txBody>
      </p:sp>
      <p:sp>
        <p:nvSpPr>
          <p:cNvPr id="6" name="TextBox 5">
            <a:extLst>
              <a:ext uri="{FF2B5EF4-FFF2-40B4-BE49-F238E27FC236}">
                <a16:creationId xmlns:a16="http://schemas.microsoft.com/office/drawing/2014/main" id="{CEFC46B6-F6B5-8D74-8EE0-46299668615E}"/>
              </a:ext>
            </a:extLst>
          </p:cNvPr>
          <p:cNvSpPr txBox="1"/>
          <p:nvPr/>
        </p:nvSpPr>
        <p:spPr>
          <a:xfrm>
            <a:off x="579894" y="550706"/>
            <a:ext cx="6611319" cy="553998"/>
          </a:xfrm>
          <a:prstGeom prst="rect">
            <a:avLst/>
          </a:prstGeom>
          <a:noFill/>
        </p:spPr>
        <p:txBody>
          <a:bodyPr wrap="square" lIns="0" tIns="0" rIns="0" bIns="0" rtlCol="0">
            <a:spAutoFit/>
          </a:bodyPr>
          <a:lstStyle/>
          <a:p>
            <a:pPr algn="l"/>
            <a:r>
              <a:rPr lang="en-US" sz="3600" spc="-50" dirty="0">
                <a:ln w="3175">
                  <a:noFill/>
                </a:ln>
                <a:solidFill>
                  <a:schemeClr val="tx2"/>
                </a:solidFill>
                <a:latin typeface="+mj-lt"/>
                <a:cs typeface="Segoe UI" pitchFamily="34" charset="0"/>
              </a:rPr>
              <a:t>Datacenter</a:t>
            </a:r>
            <a:r>
              <a:rPr lang="en-US" sz="3600" dirty="0">
                <a:latin typeface="+mj-lt"/>
              </a:rPr>
              <a:t> </a:t>
            </a:r>
            <a:r>
              <a:rPr lang="en-US" sz="3600" spc="-50" dirty="0">
                <a:ln w="3175">
                  <a:noFill/>
                </a:ln>
                <a:solidFill>
                  <a:schemeClr val="tx2"/>
                </a:solidFill>
                <a:latin typeface="+mj-lt"/>
                <a:cs typeface="Segoe UI" pitchFamily="34" charset="0"/>
              </a:rPr>
              <a:t>firewall</a:t>
            </a:r>
            <a:r>
              <a:rPr lang="en-US" sz="3600" dirty="0">
                <a:latin typeface="+mj-lt"/>
              </a:rPr>
              <a:t> </a:t>
            </a:r>
            <a:r>
              <a:rPr lang="en-US" sz="3600" spc="-50" dirty="0">
                <a:ln w="3175">
                  <a:noFill/>
                </a:ln>
                <a:solidFill>
                  <a:schemeClr val="tx2"/>
                </a:solidFill>
                <a:latin typeface="+mj-lt"/>
                <a:cs typeface="Segoe UI" pitchFamily="34" charset="0"/>
              </a:rPr>
              <a:t>overview</a:t>
            </a:r>
          </a:p>
        </p:txBody>
      </p:sp>
    </p:spTree>
    <p:extLst>
      <p:ext uri="{BB962C8B-B14F-4D97-AF65-F5344CB8AC3E}">
        <p14:creationId xmlns:p14="http://schemas.microsoft.com/office/powerpoint/2010/main" val="12539601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A5DCAA8C-36FD-4218-A965-B33BAFCD2D02}"/>
              </a:ext>
            </a:extLst>
          </p:cNvPr>
          <p:cNvSpPr>
            <a:spLocks noGrp="1"/>
          </p:cNvSpPr>
          <p:nvPr>
            <p:ph type="body" idx="4294967295"/>
          </p:nvPr>
        </p:nvSpPr>
        <p:spPr>
          <a:xfrm>
            <a:off x="387626" y="1218188"/>
            <a:ext cx="4452938" cy="430887"/>
          </a:xfrm>
        </p:spPr>
        <p:txBody>
          <a:bodyPr/>
          <a:lstStyle/>
          <a:p>
            <a:pPr marL="0" indent="0">
              <a:buNone/>
            </a:pPr>
            <a:r>
              <a:rPr lang="en-US" dirty="0"/>
              <a:t>Cloud Service Admins</a:t>
            </a:r>
          </a:p>
        </p:txBody>
      </p:sp>
      <p:sp>
        <p:nvSpPr>
          <p:cNvPr id="11" name="Content Placeholder 10">
            <a:extLst>
              <a:ext uri="{FF2B5EF4-FFF2-40B4-BE49-F238E27FC236}">
                <a16:creationId xmlns:a16="http://schemas.microsoft.com/office/drawing/2014/main" id="{FB5D628E-E57B-FE79-682F-2E80FC58DAA1}"/>
              </a:ext>
            </a:extLst>
          </p:cNvPr>
          <p:cNvSpPr>
            <a:spLocks noGrp="1"/>
          </p:cNvSpPr>
          <p:nvPr>
            <p:ph sz="half" idx="4294967295"/>
          </p:nvPr>
        </p:nvSpPr>
        <p:spPr>
          <a:xfrm>
            <a:off x="467138" y="1856026"/>
            <a:ext cx="5257801" cy="4693862"/>
          </a:xfrm>
        </p:spPr>
        <p:txBody>
          <a:bodyPr>
            <a:normAutofit fontScale="47500" lnSpcReduction="20000"/>
          </a:bodyPr>
          <a:lstStyle/>
          <a:p>
            <a:r>
              <a:rPr lang="en-US" sz="4200" dirty="0"/>
              <a:t>A highly scalable, manageable, and diagnosable software-based firewall solution that can be offered to tenants.</a:t>
            </a:r>
          </a:p>
          <a:p>
            <a:r>
              <a:rPr lang="en-US" sz="4200" dirty="0"/>
              <a:t>Freedom to move tenant VMs to different compute hosts without breaking tenant firewall policies.</a:t>
            </a:r>
          </a:p>
          <a:p>
            <a:r>
              <a:rPr lang="en-US" sz="4200" dirty="0"/>
              <a:t>Deployed as a virtual switch port host agent firewall.</a:t>
            </a:r>
          </a:p>
          <a:p>
            <a:r>
              <a:rPr lang="en-US" sz="4200" dirty="0"/>
              <a:t>Tenant VMs get the policies assigned to their virtual switch host agent firewall.</a:t>
            </a:r>
          </a:p>
          <a:p>
            <a:r>
              <a:rPr lang="en-US" sz="4200" dirty="0"/>
              <a:t>Firewall rules are configured in each virtual switch port, independent of the actual host running the VM.</a:t>
            </a:r>
          </a:p>
          <a:p>
            <a:r>
              <a:rPr lang="en-US" sz="4200" dirty="0"/>
              <a:t>Offers protection to tenant VMs independent of the tenant guest operating system.</a:t>
            </a:r>
            <a:endParaRPr lang="en-US" dirty="0"/>
          </a:p>
        </p:txBody>
      </p:sp>
      <p:sp>
        <p:nvSpPr>
          <p:cNvPr id="12" name="Text Placeholder 11">
            <a:extLst>
              <a:ext uri="{FF2B5EF4-FFF2-40B4-BE49-F238E27FC236}">
                <a16:creationId xmlns:a16="http://schemas.microsoft.com/office/drawing/2014/main" id="{FCFE3348-D901-5A55-00B8-2AB268B89E8D}"/>
              </a:ext>
            </a:extLst>
          </p:cNvPr>
          <p:cNvSpPr>
            <a:spLocks noGrp="1"/>
          </p:cNvSpPr>
          <p:nvPr>
            <p:ph type="body" sz="quarter" idx="4294967295"/>
          </p:nvPr>
        </p:nvSpPr>
        <p:spPr>
          <a:xfrm>
            <a:off x="6095999" y="1218188"/>
            <a:ext cx="4645439" cy="430887"/>
          </a:xfrm>
        </p:spPr>
        <p:txBody>
          <a:bodyPr/>
          <a:lstStyle/>
          <a:p>
            <a:pPr marL="0" indent="0">
              <a:buNone/>
            </a:pPr>
            <a:r>
              <a:rPr lang="en-US" dirty="0"/>
              <a:t>Tenant Admins</a:t>
            </a:r>
          </a:p>
        </p:txBody>
      </p:sp>
      <p:sp>
        <p:nvSpPr>
          <p:cNvPr id="13" name="Content Placeholder 12">
            <a:extLst>
              <a:ext uri="{FF2B5EF4-FFF2-40B4-BE49-F238E27FC236}">
                <a16:creationId xmlns:a16="http://schemas.microsoft.com/office/drawing/2014/main" id="{211A0382-2033-9E0C-D45C-E58E70B95A8C}"/>
              </a:ext>
            </a:extLst>
          </p:cNvPr>
          <p:cNvSpPr>
            <a:spLocks noGrp="1"/>
          </p:cNvSpPr>
          <p:nvPr>
            <p:ph sz="quarter" idx="4294967295"/>
          </p:nvPr>
        </p:nvSpPr>
        <p:spPr>
          <a:xfrm>
            <a:off x="6281530" y="1856026"/>
            <a:ext cx="5443332" cy="3958365"/>
          </a:xfrm>
        </p:spPr>
        <p:txBody>
          <a:bodyPr>
            <a:normAutofit fontScale="70000" lnSpcReduction="20000"/>
          </a:bodyPr>
          <a:lstStyle/>
          <a:p>
            <a:r>
              <a:rPr lang="en-US" sz="2900" dirty="0"/>
              <a:t>Ability to define firewall rules to help protect internet-facing workloads and internal workloads on networks.</a:t>
            </a:r>
          </a:p>
          <a:p>
            <a:r>
              <a:rPr lang="en-US" sz="2900" dirty="0"/>
              <a:t>Ability to define firewall rules to help protect traffic between VMs on the same Layer 2 (L2) subnet as well as between VMs on different L2 subnets.</a:t>
            </a:r>
          </a:p>
          <a:p>
            <a:r>
              <a:rPr lang="en-US" sz="2900" dirty="0"/>
              <a:t>Ability to define firewall rules to help protect and isolate network traffic between tenant on-premises networks and their virtual networks at the service provider.</a:t>
            </a:r>
          </a:p>
          <a:p>
            <a:r>
              <a:rPr lang="en-US" sz="2900" dirty="0"/>
              <a:t>Ability to apply firewall policies to traditional VLAN networks </a:t>
            </a:r>
            <a:r>
              <a:rPr lang="en-US" sz="3200" dirty="0"/>
              <a:t>and overlay-based virtual networks.</a:t>
            </a:r>
          </a:p>
          <a:p>
            <a:endParaRPr lang="en-US" dirty="0"/>
          </a:p>
        </p:txBody>
      </p:sp>
      <p:sp>
        <p:nvSpPr>
          <p:cNvPr id="2" name="Title 1"/>
          <p:cNvSpPr>
            <a:spLocks noGrp="1"/>
          </p:cNvSpPr>
          <p:nvPr>
            <p:ph type="title" idx="4294967295"/>
          </p:nvPr>
        </p:nvSpPr>
        <p:spPr>
          <a:xfrm>
            <a:off x="387626" y="457200"/>
            <a:ext cx="2862470" cy="554038"/>
          </a:xfrm>
        </p:spPr>
        <p:txBody>
          <a:bodyPr/>
          <a:lstStyle/>
          <a:p>
            <a:r>
              <a:rPr lang="en-US" dirty="0"/>
              <a:t>Features</a:t>
            </a:r>
          </a:p>
        </p:txBody>
      </p:sp>
    </p:spTree>
    <p:extLst>
      <p:ext uri="{BB962C8B-B14F-4D97-AF65-F5344CB8AC3E}">
        <p14:creationId xmlns:p14="http://schemas.microsoft.com/office/powerpoint/2010/main" val="6767408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162537" y="399281"/>
            <a:ext cx="5774636" cy="662609"/>
          </a:xfrm>
        </p:spPr>
        <p:txBody>
          <a:bodyPr vert="horz" lIns="91440" tIns="45720" rIns="91440" bIns="45720" rtlCol="0" anchor="ctr">
            <a:normAutofit/>
          </a:bodyPr>
          <a:lstStyle/>
          <a:p>
            <a:r>
              <a:rPr lang="en-US" dirty="0"/>
              <a:t>Why datacenter firewall?</a:t>
            </a:r>
          </a:p>
        </p:txBody>
      </p:sp>
      <p:sp>
        <p:nvSpPr>
          <p:cNvPr id="4" name="Content Placeholder 3">
            <a:extLst>
              <a:ext uri="{FF2B5EF4-FFF2-40B4-BE49-F238E27FC236}">
                <a16:creationId xmlns:a16="http://schemas.microsoft.com/office/drawing/2014/main" id="{3F331024-E998-6381-08DD-4F5CC819345D}"/>
              </a:ext>
            </a:extLst>
          </p:cNvPr>
          <p:cNvSpPr>
            <a:spLocks noGrp="1"/>
          </p:cNvSpPr>
          <p:nvPr>
            <p:ph sz="half" idx="4294967295"/>
          </p:nvPr>
        </p:nvSpPr>
        <p:spPr>
          <a:xfrm>
            <a:off x="511443" y="1381539"/>
            <a:ext cx="5076825" cy="4745875"/>
          </a:xfrm>
        </p:spPr>
        <p:txBody>
          <a:bodyPr vert="horz" lIns="91440" tIns="45720" rIns="91440" bIns="45720" rtlCol="0">
            <a:normAutofit/>
          </a:bodyPr>
          <a:lstStyle/>
          <a:p>
            <a:r>
              <a:rPr lang="en-US" dirty="0"/>
              <a:t>Traffic routing through the virtual switch isn’t processed by Windows Filtering Platform (WFP) on the host.</a:t>
            </a:r>
          </a:p>
          <a:p>
            <a:r>
              <a:rPr lang="en-US" dirty="0"/>
              <a:t>Datacenter Firewall enables cloud operators to ensure tenants are adhering to certain security standards.</a:t>
            </a:r>
          </a:p>
          <a:p>
            <a:endParaRPr lang="en-US" dirty="0"/>
          </a:p>
        </p:txBody>
      </p:sp>
      <p:pic>
        <p:nvPicPr>
          <p:cNvPr id="7" name="Content Placeholder 6">
            <a:extLst>
              <a:ext uri="{FF2B5EF4-FFF2-40B4-BE49-F238E27FC236}">
                <a16:creationId xmlns:a16="http://schemas.microsoft.com/office/drawing/2014/main" id="{522BF470-65C9-FCB0-5206-947452509676}"/>
              </a:ext>
            </a:extLst>
          </p:cNvPr>
          <p:cNvPicPr>
            <a:picLocks noGrp="1" noChangeAspect="1"/>
          </p:cNvPicPr>
          <p:nvPr>
            <p:ph sz="half" idx="4294967295"/>
          </p:nvPr>
        </p:nvPicPr>
        <p:blipFill>
          <a:blip r:embed="rId3"/>
          <a:stretch>
            <a:fillRect/>
          </a:stretch>
        </p:blipFill>
        <p:spPr>
          <a:xfrm>
            <a:off x="6096000" y="399281"/>
            <a:ext cx="5247250" cy="6340017"/>
          </a:xfrm>
          <a:prstGeom prst="rect">
            <a:avLst/>
          </a:prstGeom>
        </p:spPr>
      </p:pic>
    </p:spTree>
    <p:extLst>
      <p:ext uri="{BB962C8B-B14F-4D97-AF65-F5344CB8AC3E}">
        <p14:creationId xmlns:p14="http://schemas.microsoft.com/office/powerpoint/2010/main" val="365512013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D0D972-6F1C-014B-33F1-3C98DFCB54F7}"/>
              </a:ext>
            </a:extLst>
          </p:cNvPr>
          <p:cNvSpPr>
            <a:spLocks noGrp="1"/>
          </p:cNvSpPr>
          <p:nvPr>
            <p:ph type="title" idx="4294967295"/>
          </p:nvPr>
        </p:nvSpPr>
        <p:spPr>
          <a:xfrm>
            <a:off x="159026" y="0"/>
            <a:ext cx="9810750" cy="1216025"/>
          </a:xfrm>
        </p:spPr>
        <p:txBody>
          <a:bodyPr vert="horz" lIns="91440" tIns="45720" rIns="91440" bIns="45720" rtlCol="0" anchor="ctr">
            <a:normAutofit/>
          </a:bodyPr>
          <a:lstStyle/>
          <a:p>
            <a:r>
              <a:rPr lang="en-US" dirty="0"/>
              <a:t>Traditional security boundaries</a:t>
            </a:r>
          </a:p>
        </p:txBody>
      </p:sp>
      <p:sp>
        <p:nvSpPr>
          <p:cNvPr id="12" name="Text Placeholder 11">
            <a:extLst>
              <a:ext uri="{FF2B5EF4-FFF2-40B4-BE49-F238E27FC236}">
                <a16:creationId xmlns:a16="http://schemas.microsoft.com/office/drawing/2014/main" id="{3ABF7BED-E3A9-1072-BA42-E585071E4B74}"/>
              </a:ext>
            </a:extLst>
          </p:cNvPr>
          <p:cNvSpPr>
            <a:spLocks noGrp="1"/>
          </p:cNvSpPr>
          <p:nvPr>
            <p:ph sz="half" idx="4294967295"/>
          </p:nvPr>
        </p:nvSpPr>
        <p:spPr>
          <a:xfrm>
            <a:off x="402956" y="1580323"/>
            <a:ext cx="4787900" cy="4468726"/>
          </a:xfrm>
        </p:spPr>
        <p:txBody>
          <a:bodyPr vert="horz" lIns="91440" tIns="45720" rIns="91440" bIns="45720" rtlCol="0">
            <a:normAutofit/>
          </a:bodyPr>
          <a:lstStyle/>
          <a:p>
            <a:pPr marL="285750" indent="-285750">
              <a:buFont typeface="Arial" panose="020B0604020202020204" pitchFamily="34" charset="0"/>
              <a:buChar char="•"/>
            </a:pPr>
            <a:r>
              <a:rPr lang="en-US" dirty="0"/>
              <a:t>Firewall devices are implemented into network architecture to create zones or boundaries.</a:t>
            </a:r>
          </a:p>
          <a:p>
            <a:pPr marL="285750" indent="-285750">
              <a:buFont typeface="Arial" panose="020B0604020202020204" pitchFamily="34" charset="0"/>
              <a:buChar char="•"/>
            </a:pPr>
            <a:r>
              <a:rPr lang="en-US" dirty="0"/>
              <a:t>Requires overhead to maintain and modify policies that may require unique/independent configuration per device.</a:t>
            </a:r>
          </a:p>
        </p:txBody>
      </p:sp>
      <p:pic>
        <p:nvPicPr>
          <p:cNvPr id="6" name="Content Placeholder 5">
            <a:extLst>
              <a:ext uri="{FF2B5EF4-FFF2-40B4-BE49-F238E27FC236}">
                <a16:creationId xmlns:a16="http://schemas.microsoft.com/office/drawing/2014/main" id="{56C21527-CE90-E658-3ABE-2C907554E213}"/>
              </a:ext>
            </a:extLst>
          </p:cNvPr>
          <p:cNvPicPr>
            <a:picLocks noGrp="1" noChangeAspect="1"/>
          </p:cNvPicPr>
          <p:nvPr>
            <p:ph sz="half" idx="4294967295"/>
          </p:nvPr>
        </p:nvPicPr>
        <p:blipFill>
          <a:blip r:embed="rId3"/>
          <a:stretch>
            <a:fillRect/>
          </a:stretch>
        </p:blipFill>
        <p:spPr>
          <a:xfrm>
            <a:off x="4952858" y="1797678"/>
            <a:ext cx="6188075" cy="3573463"/>
          </a:xfrm>
          <a:prstGeom prst="rect">
            <a:avLst/>
          </a:prstGeom>
        </p:spPr>
      </p:pic>
    </p:spTree>
    <p:extLst>
      <p:ext uri="{BB962C8B-B14F-4D97-AF65-F5344CB8AC3E}">
        <p14:creationId xmlns:p14="http://schemas.microsoft.com/office/powerpoint/2010/main" val="2387446529"/>
      </p:ext>
    </p:extLst>
  </p:cSld>
  <p:clrMapOvr>
    <a:masterClrMapping/>
  </p:clrMapOvr>
  <p:transition>
    <p:fade/>
  </p:transition>
</p:sld>
</file>

<file path=ppt/theme/theme1.xml><?xml version="1.0" encoding="utf-8"?>
<a:theme xmlns:a="http://schemas.openxmlformats.org/drawingml/2006/main" name="Azure 2023 Template">
  <a:themeElements>
    <a:clrScheme name="Custom 4">
      <a:dk1>
        <a:srgbClr val="000000"/>
      </a:dk1>
      <a:lt1>
        <a:srgbClr val="FFFFFF"/>
      </a:lt1>
      <a:dk2>
        <a:srgbClr val="0078D4"/>
      </a:dk2>
      <a:lt2>
        <a:srgbClr val="E8E6DF"/>
      </a:lt2>
      <a:accent1>
        <a:srgbClr val="0078D4"/>
      </a:accent1>
      <a:accent2>
        <a:srgbClr val="2A446F"/>
      </a:accent2>
      <a:accent3>
        <a:srgbClr val="49C5B1"/>
      </a:accent3>
      <a:accent4>
        <a:srgbClr val="8DE971"/>
      </a:accent4>
      <a:accent5>
        <a:srgbClr val="F4364F"/>
      </a:accent5>
      <a:accent6>
        <a:srgbClr val="C03BC4"/>
      </a:accent6>
      <a:hlink>
        <a:srgbClr val="091F2C"/>
      </a:hlink>
      <a:folHlink>
        <a:srgbClr val="091F2C"/>
      </a:folHlink>
    </a:clrScheme>
    <a:fontScheme name="Custom 4">
      <a:majorFont>
        <a:latin typeface="Segoe Sans Text Semibold"/>
        <a:ea typeface=""/>
        <a:cs typeface=""/>
      </a:majorFont>
      <a:minorFont>
        <a:latin typeface="Segoe Sans Tex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template" id="{08DF1E30-4516-4CB1-AFA4-1D42D045DB0F}" vid="{433E47A9-593B-46B3-8E0C-881334A4D6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D80E0DA79612B4BADE3BF56A29FF079" ma:contentTypeVersion="19" ma:contentTypeDescription="Create a new document." ma:contentTypeScope="" ma:versionID="977148966412f1087966f2206dae8383">
  <xsd:schema xmlns:xsd="http://www.w3.org/2001/XMLSchema" xmlns:xs="http://www.w3.org/2001/XMLSchema" xmlns:p="http://schemas.microsoft.com/office/2006/metadata/properties" xmlns:ns1="http://schemas.microsoft.com/sharepoint/v3" xmlns:ns2="2f0e0e16-76c0-411d-b7e7-8ffdbf2eccb6" xmlns:ns3="716861d2-e593-42d0-b053-db774eb8a1c2" xmlns:ns4="230e9df3-be65-4c73-a93b-d1236ebd677e" targetNamespace="http://schemas.microsoft.com/office/2006/metadata/properties" ma:root="true" ma:fieldsID="340004b1eb83a7f56f44d1481677e8c4" ns1:_="" ns2:_="" ns3:_="" ns4:_="">
    <xsd:import namespace="http://schemas.microsoft.com/sharepoint/v3"/>
    <xsd:import namespace="2f0e0e16-76c0-411d-b7e7-8ffdbf2eccb6"/>
    <xsd:import namespace="716861d2-e593-42d0-b053-db774eb8a1c2"/>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4:TaxCatchAll" minOccurs="0"/>
                <xsd:element ref="ns2:MediaServiceOCR" minOccurs="0"/>
                <xsd:element ref="ns2:MediaServiceGenerationTime" minOccurs="0"/>
                <xsd:element ref="ns2:MediaServiceEventHashCode" minOccurs="0"/>
                <xsd:element ref="ns1:_ip_UnifiedCompliancePolicyProperties" minOccurs="0"/>
                <xsd:element ref="ns1:_ip_UnifiedCompliancePolicyUIAction"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f0e0e16-76c0-411d-b7e7-8ffdbf2eccb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DocTags" ma:index="25" nillable="true" ma:displayName="MediaServiceDocTags" ma:hidden="true" ma:internalName="MediaServiceDocTags" ma:readOnly="true">
      <xsd:simpleType>
        <xsd:restriction base="dms:Note"/>
      </xsd:simple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6861d2-e593-42d0-b053-db774eb8a1c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fabc0d4d-4673-44ea-bc8e-df63064a1b8b}" ma:internalName="TaxCatchAll" ma:showField="CatchAllData" ma:web="716861d2-e593-42d0-b053-db774eb8a1c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230e9df3-be65-4c73-a93b-d1236ebd677e" xsi:nil="true"/>
    <MediaServiceKeyPoints xmlns="2f0e0e16-76c0-411d-b7e7-8ffdbf2eccb6" xsi:nil="true"/>
    <lcf76f155ced4ddcb4097134ff3c332f xmlns="2f0e0e16-76c0-411d-b7e7-8ffdbf2eccb6">
      <Terms xmlns="http://schemas.microsoft.com/office/infopath/2007/PartnerControls"/>
    </lcf76f155ced4ddcb4097134ff3c332f>
    <SharedWithUsers xmlns="716861d2-e593-42d0-b053-db774eb8a1c2">
      <UserInfo>
        <DisplayName>Brand Central Administrators</DisplayName>
        <AccountId>2570</AccountId>
        <AccountType/>
      </UserInfo>
      <UserInfo>
        <DisplayName>Teresa Conte</DisplayName>
        <AccountId>563</AccountId>
        <AccountType/>
      </UserInfo>
      <UserInfo>
        <DisplayName>Nannette Sperling (Synaxis Corporation)</DisplayName>
        <AccountId>565</AccountId>
        <AccountType/>
      </UserInfo>
    </SharedWithUsers>
  </documentManagement>
</p:properties>
</file>

<file path=customXml/itemProps1.xml><?xml version="1.0" encoding="utf-8"?>
<ds:datastoreItem xmlns:ds="http://schemas.openxmlformats.org/officeDocument/2006/customXml" ds:itemID="{27159100-B671-4E7B-A49A-4E8C75F575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f0e0e16-76c0-411d-b7e7-8ffdbf2eccb6"/>
    <ds:schemaRef ds:uri="716861d2-e593-42d0-b053-db774eb8a1c2"/>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ebe725d4-5a61-4827-9af4-da8e7f768b99"/>
    <ds:schemaRef ds:uri="http://schemas.microsoft.com/sharepoint/v3"/>
    <ds:schemaRef ds:uri="http://www.w3.org/XML/1998/namespace"/>
    <ds:schemaRef ds:uri="http://schemas.microsoft.com/office/infopath/2007/PartnerControls"/>
    <ds:schemaRef ds:uri="http://schemas.microsoft.com/office/2006/metadata/properties"/>
    <ds:schemaRef ds:uri="http://purl.org/dc/terms/"/>
    <ds:schemaRef ds:uri="http://schemas.openxmlformats.org/package/2006/metadata/core-properties"/>
    <ds:schemaRef ds:uri="http://schemas.microsoft.com/office/2006/documentManagement/types"/>
    <ds:schemaRef ds:uri="230e9df3-be65-4c73-a93b-d1236ebd677e"/>
    <ds:schemaRef ds:uri="a647c833-fbf3-42d0-9d1a-fdc4c4d8b08f"/>
    <ds:schemaRef ds:uri="http://purl.org/dc/dcmitype/"/>
    <ds:schemaRef ds:uri="255e9135-acb6-413d-8014-3858207eab07"/>
    <ds:schemaRef ds:uri="a4494d7a-ad2c-4b11-8dea-280127f8418e"/>
    <ds:schemaRef ds:uri="2f0e0e16-76c0-411d-b7e7-8ffdbf2eccb6"/>
    <ds:schemaRef ds:uri="716861d2-e593-42d0-b053-db774eb8a1c2"/>
    <ds:schemaRef ds:uri="8a5529cd-54a0-4a3e-82be-3d6efe5cdd94"/>
    <ds:schemaRef ds:uri="68a7ebcf-6b5b-44b0-81ab-04a4dcac4059"/>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template</Template>
  <TotalTime>9992</TotalTime>
  <Words>4129</Words>
  <Application>Microsoft Office PowerPoint</Application>
  <PresentationFormat>Widescreen</PresentationFormat>
  <Paragraphs>354</Paragraphs>
  <Slides>41</Slides>
  <Notes>41</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Azure 2023 Template</vt:lpstr>
      <vt:lpstr>Software Defined Networking (SDN) training</vt:lpstr>
      <vt:lpstr>Copyright and terms of use</vt:lpstr>
      <vt:lpstr>Learning objectives</vt:lpstr>
      <vt:lpstr>Understand datacenter firewall</vt:lpstr>
      <vt:lpstr>Important</vt:lpstr>
      <vt:lpstr>PowerPoint Presentation</vt:lpstr>
      <vt:lpstr>Features</vt:lpstr>
      <vt:lpstr>Why datacenter firewall?</vt:lpstr>
      <vt:lpstr>Traditional security boundaries</vt:lpstr>
      <vt:lpstr>SDN security boundaries</vt:lpstr>
      <vt:lpstr>Lab </vt:lpstr>
      <vt:lpstr>Knowledge check</vt:lpstr>
      <vt:lpstr>Explain datacenter firewall architecture</vt:lpstr>
      <vt:lpstr>Architecture overview</vt:lpstr>
      <vt:lpstr>Policy configuration</vt:lpstr>
      <vt:lpstr>NCHostAgent</vt:lpstr>
      <vt:lpstr>Virtual filtering platform (VFP)</vt:lpstr>
      <vt:lpstr>Lab </vt:lpstr>
      <vt:lpstr>Knowledge check</vt:lpstr>
      <vt:lpstr>Describe Network Security Groups</vt:lpstr>
      <vt:lpstr>Network Security Groups</vt:lpstr>
      <vt:lpstr>How NSGs are applied</vt:lpstr>
      <vt:lpstr>Inbound traffic</vt:lpstr>
      <vt:lpstr>Outbound traffic</vt:lpstr>
      <vt:lpstr>Intra-subnet traffic</vt:lpstr>
      <vt:lpstr>ACL resources</vt:lpstr>
      <vt:lpstr>Lab </vt:lpstr>
      <vt:lpstr>Knowledge check</vt:lpstr>
      <vt:lpstr>Understand security tags</vt:lpstr>
      <vt:lpstr>Security tags</vt:lpstr>
      <vt:lpstr>Security tag resources</vt:lpstr>
      <vt:lpstr>Lab </vt:lpstr>
      <vt:lpstr>Knowledge check</vt:lpstr>
      <vt:lpstr>Understand trace logging</vt:lpstr>
      <vt:lpstr>Trace logging</vt:lpstr>
      <vt:lpstr>Audit logging</vt:lpstr>
      <vt:lpstr>Lab </vt:lpstr>
      <vt:lpstr>Knowledge check</vt:lpstr>
      <vt:lpstr>Resources</vt:lpstr>
      <vt:lpstr>Knowledge check answers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name&gt;</dc:subject>
  <cp:keywords/>
  <dc:description/>
  <cp:revision>76</cp:revision>
  <cp:lastPrinted>2023-02-15T20:48:24Z</cp:lastPrinted>
  <dcterms:created xsi:type="dcterms:W3CDTF">2024-04-09T16:34:41Z</dcterms:created>
  <dcterms:modified xsi:type="dcterms:W3CDTF">2024-05-01T08:07:28Z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0x0101007D80E0DA79612B4BADE3BF56A29FF079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MediaServiceImageTags">
    <vt:lpwstr/>
  </property>
</Properties>
</file>

<file path=docProps/thumbnail.jpeg>
</file>